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39"/>
  </p:notesMasterIdLst>
  <p:sldIdLst>
    <p:sldId id="256" r:id="rId2"/>
    <p:sldId id="298" r:id="rId3"/>
    <p:sldId id="351" r:id="rId4"/>
    <p:sldId id="353" r:id="rId5"/>
    <p:sldId id="352" r:id="rId6"/>
    <p:sldId id="369" r:id="rId7"/>
    <p:sldId id="370" r:id="rId8"/>
    <p:sldId id="371" r:id="rId9"/>
    <p:sldId id="395" r:id="rId10"/>
    <p:sldId id="396" r:id="rId11"/>
    <p:sldId id="430" r:id="rId12"/>
    <p:sldId id="373" r:id="rId13"/>
    <p:sldId id="431" r:id="rId14"/>
    <p:sldId id="432" r:id="rId15"/>
    <p:sldId id="372" r:id="rId16"/>
    <p:sldId id="433" r:id="rId17"/>
    <p:sldId id="397" r:id="rId18"/>
    <p:sldId id="398" r:id="rId19"/>
    <p:sldId id="434" r:id="rId20"/>
    <p:sldId id="435" r:id="rId21"/>
    <p:sldId id="436" r:id="rId22"/>
    <p:sldId id="399" r:id="rId23"/>
    <p:sldId id="400" r:id="rId24"/>
    <p:sldId id="401" r:id="rId25"/>
    <p:sldId id="402" r:id="rId26"/>
    <p:sldId id="437" r:id="rId27"/>
    <p:sldId id="438" r:id="rId28"/>
    <p:sldId id="439" r:id="rId29"/>
    <p:sldId id="403" r:id="rId30"/>
    <p:sldId id="440" r:id="rId31"/>
    <p:sldId id="404" r:id="rId32"/>
    <p:sldId id="441" r:id="rId33"/>
    <p:sldId id="407" r:id="rId34"/>
    <p:sldId id="442" r:id="rId35"/>
    <p:sldId id="387" r:id="rId36"/>
    <p:sldId id="388" r:id="rId37"/>
    <p:sldId id="389" r:id="rId38"/>
  </p:sldIdLst>
  <p:sldSz cx="9144000" cy="5143500" type="screen16x9"/>
  <p:notesSz cx="6858000" cy="9144000"/>
  <p:embeddedFontLst>
    <p:embeddedFont>
      <p:font typeface="DM Sans" pitchFamily="2" charset="0"/>
      <p:regular r:id="rId40"/>
      <p:bold r:id="rId41"/>
      <p:italic r:id="rId42"/>
      <p:boldItalic r:id="rId43"/>
    </p:embeddedFont>
    <p:embeddedFont>
      <p:font typeface="Open Sans" panose="020B0606030504020204" pitchFamily="34" charset="0"/>
      <p:regular r:id="rId44"/>
      <p:bold r:id="rId45"/>
      <p:italic r:id="rId46"/>
      <p:boldItalic r:id="rId47"/>
    </p:embeddedFont>
    <p:embeddedFont>
      <p:font typeface="Open Sans Light" panose="020B0306030504020204" pitchFamily="34" charset="0"/>
      <p:regular r:id="rId48"/>
      <p: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F435806-97B8-490E-B480-31466B24531E}">
  <a:tblStyle styleId="{9F435806-97B8-490E-B480-31466B2453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777565C-0B4D-48DE-8D35-4CD3B751DF1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6" autoAdjust="0"/>
    <p:restoredTop sz="94660"/>
  </p:normalViewPr>
  <p:slideViewPr>
    <p:cSldViewPr snapToGrid="0" showGuides="1">
      <p:cViewPr varScale="1">
        <p:scale>
          <a:sx n="139" d="100"/>
          <a:sy n="139" d="100"/>
        </p:scale>
        <p:origin x="804" y="126"/>
      </p:cViewPr>
      <p:guideLst>
        <p:guide orient="horz" pos="164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828ebf7b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828ebf7bd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0644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0373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1584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022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7256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731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85648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6691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0691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990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36874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29401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20190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70108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89466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51606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28595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35845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6387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3491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4756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75408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34678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12229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78172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17662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78090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69318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01083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3356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7839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8563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>
          <a:extLst>
            <a:ext uri="{FF2B5EF4-FFF2-40B4-BE49-F238E27FC236}">
              <a16:creationId xmlns:a16="http://schemas.microsoft.com/office/drawing/2014/main" id="{8AC9EF5E-19DB-C129-4688-1B330C703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84d99d1a72_0_57:notes">
            <a:extLst>
              <a:ext uri="{FF2B5EF4-FFF2-40B4-BE49-F238E27FC236}">
                <a16:creationId xmlns:a16="http://schemas.microsoft.com/office/drawing/2014/main" id="{8BBFC9F1-50BA-CA1A-2BCB-9FC8EE3B8E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84d99d1a72_0_57:notes">
            <a:extLst>
              <a:ext uri="{FF2B5EF4-FFF2-40B4-BE49-F238E27FC236}">
                <a16:creationId xmlns:a16="http://schemas.microsoft.com/office/drawing/2014/main" id="{D5A1697D-301B-252E-55D1-50CDD9A945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1677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0868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1584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1010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411675" y="440175"/>
            <a:ext cx="8320800" cy="4264500"/>
          </a:xfrm>
          <a:prstGeom prst="rect">
            <a:avLst/>
          </a:prstGeom>
          <a:solidFill>
            <a:srgbClr val="191919">
              <a:alpha val="15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t="49849"/>
          <a:stretch/>
        </p:blipFill>
        <p:spPr>
          <a:xfrm>
            <a:off x="5452275" y="0"/>
            <a:ext cx="3092412" cy="155092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41825" y="2036863"/>
            <a:ext cx="5609700" cy="173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044575" y="3822675"/>
            <a:ext cx="3630300" cy="37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23700" y="238125"/>
            <a:ext cx="8709600" cy="4668600"/>
            <a:chOff x="223700" y="238125"/>
            <a:chExt cx="8709600" cy="4668600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285485" y="792051"/>
              <a:ext cx="3466800" cy="207250"/>
              <a:chOff x="227760" y="1017751"/>
              <a:chExt cx="3466800" cy="207250"/>
            </a:xfrm>
          </p:grpSpPr>
          <p:cxnSp>
            <p:nvCxnSpPr>
              <p:cNvPr id="16" name="Google Shape;16;p2"/>
              <p:cNvCxnSpPr/>
              <p:nvPr/>
            </p:nvCxnSpPr>
            <p:spPr>
              <a:xfrm>
                <a:off x="227760" y="1225001"/>
                <a:ext cx="3466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227760" y="1130801"/>
                <a:ext cx="327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>
                <a:off x="227760" y="1017751"/>
                <a:ext cx="300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sp>
          <p:nvSpPr>
            <p:cNvPr id="19" name="Google Shape;19;p2"/>
            <p:cNvSpPr/>
            <p:nvPr/>
          </p:nvSpPr>
          <p:spPr>
            <a:xfrm>
              <a:off x="223700" y="238125"/>
              <a:ext cx="8709600" cy="4668600"/>
            </a:xfrm>
            <a:prstGeom prst="frame">
              <a:avLst>
                <a:gd name="adj1" fmla="val 1236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0" name="Google Shape;20;p2"/>
            <p:cNvGrpSpPr/>
            <p:nvPr/>
          </p:nvGrpSpPr>
          <p:grpSpPr>
            <a:xfrm>
              <a:off x="560750" y="3272729"/>
              <a:ext cx="96900" cy="639291"/>
              <a:chOff x="8382321" y="2252104"/>
              <a:chExt cx="96900" cy="639291"/>
            </a:xfrm>
          </p:grpSpPr>
          <p:sp>
            <p:nvSpPr>
              <p:cNvPr id="21" name="Google Shape;21;p2"/>
              <p:cNvSpPr/>
              <p:nvPr/>
            </p:nvSpPr>
            <p:spPr>
              <a:xfrm rot="5400000">
                <a:off x="8382321" y="2387704"/>
                <a:ext cx="96900" cy="96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rot="5400000">
                <a:off x="8382321" y="2523300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 rot="5400000">
                <a:off x="8382321" y="2658896"/>
                <a:ext cx="96900" cy="96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 rot="5400000">
                <a:off x="8382321" y="2252104"/>
                <a:ext cx="96900" cy="96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 rot="5400000">
                <a:off x="8382321" y="2794496"/>
                <a:ext cx="96900" cy="96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26" name="Google Shape;26;p2"/>
            <p:cNvGrpSpPr/>
            <p:nvPr/>
          </p:nvGrpSpPr>
          <p:grpSpPr>
            <a:xfrm>
              <a:off x="8354921" y="463494"/>
              <a:ext cx="328561" cy="328561"/>
              <a:chOff x="2040096" y="423669"/>
              <a:chExt cx="328561" cy="328561"/>
            </a:xfrm>
          </p:grpSpPr>
          <p:sp>
            <p:nvSpPr>
              <p:cNvPr id="27" name="Google Shape;27;p2"/>
              <p:cNvSpPr/>
              <p:nvPr/>
            </p:nvSpPr>
            <p:spPr>
              <a:xfrm rot="-2700000">
                <a:off x="2060130" y="635464"/>
                <a:ext cx="96732" cy="96732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 rot="-2700000">
                <a:off x="2156011" y="539584"/>
                <a:ext cx="96732" cy="96732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 rot="-2700000">
                <a:off x="2251891" y="443703"/>
                <a:ext cx="96732" cy="96732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30" name="Google Shape;30;p2"/>
          <p:cNvGrpSpPr/>
          <p:nvPr/>
        </p:nvGrpSpPr>
        <p:grpSpPr>
          <a:xfrm>
            <a:off x="6166237" y="464087"/>
            <a:ext cx="2977762" cy="2913651"/>
            <a:chOff x="6166237" y="464087"/>
            <a:chExt cx="2977762" cy="2913651"/>
          </a:xfrm>
        </p:grpSpPr>
        <p:grpSp>
          <p:nvGrpSpPr>
            <p:cNvPr id="31" name="Google Shape;31;p2"/>
            <p:cNvGrpSpPr/>
            <p:nvPr/>
          </p:nvGrpSpPr>
          <p:grpSpPr>
            <a:xfrm>
              <a:off x="6166237" y="464087"/>
              <a:ext cx="2842400" cy="2913651"/>
              <a:chOff x="6166237" y="464087"/>
              <a:chExt cx="2842400" cy="2913651"/>
            </a:xfrm>
          </p:grpSpPr>
          <p:pic>
            <p:nvPicPr>
              <p:cNvPr id="32" name="Google Shape;32;p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-5400000">
                <a:off x="6900960" y="464085"/>
                <a:ext cx="2107675" cy="21076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" name="Google Shape;33;p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-5400000" flipH="1">
                <a:off x="6166573" y="566533"/>
                <a:ext cx="1091957" cy="109263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" name="Google Shape;34;p2"/>
              <p:cNvPicPr preferRelativeResize="0"/>
              <p:nvPr/>
            </p:nvPicPr>
            <p:blipFill>
              <a:blip r:embed="rId6">
                <a:alphaModFix amt="48000"/>
              </a:blip>
              <a:stretch>
                <a:fillRect/>
              </a:stretch>
            </p:blipFill>
            <p:spPr>
              <a:xfrm rot="-5400000" flipH="1">
                <a:off x="7422337" y="2231037"/>
                <a:ext cx="1146700" cy="1146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" name="Google Shape;35;p2"/>
              <p:cNvSpPr/>
              <p:nvPr/>
            </p:nvSpPr>
            <p:spPr>
              <a:xfrm rot="-2700000">
                <a:off x="6545613" y="1488901"/>
                <a:ext cx="333896" cy="333896"/>
              </a:xfrm>
              <a:prstGeom prst="roundRect">
                <a:avLst>
                  <a:gd name="adj" fmla="val 16094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6" name="Google Shape;36;p2"/>
            <p:cNvPicPr preferRelativeResize="0"/>
            <p:nvPr/>
          </p:nvPicPr>
          <p:blipFill>
            <a:blip r:embed="rId6">
              <a:alphaModFix amt="10000"/>
            </a:blip>
            <a:stretch>
              <a:fillRect/>
            </a:stretch>
          </p:blipFill>
          <p:spPr>
            <a:xfrm>
              <a:off x="7997299" y="2044300"/>
              <a:ext cx="1146700" cy="1146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6"/>
          <p:cNvPicPr preferRelativeResize="0"/>
          <p:nvPr/>
        </p:nvPicPr>
        <p:blipFill rotWithShape="1">
          <a:blip r:embed="rId2">
            <a:alphaModFix amt="95000"/>
          </a:blip>
          <a:srcRect/>
          <a:stretch/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6"/>
          <p:cNvPicPr preferRelativeResize="0"/>
          <p:nvPr/>
        </p:nvPicPr>
        <p:blipFill rotWithShape="1">
          <a:blip r:embed="rId3">
            <a:alphaModFix amt="40000"/>
          </a:blip>
          <a:srcRect r="54071"/>
          <a:stretch/>
        </p:blipFill>
        <p:spPr>
          <a:xfrm rot="5400000">
            <a:off x="4841211" y="4016912"/>
            <a:ext cx="709151" cy="1544027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6"/>
          <p:cNvSpPr/>
          <p:nvPr/>
        </p:nvSpPr>
        <p:spPr>
          <a:xfrm>
            <a:off x="498600" y="440175"/>
            <a:ext cx="8146800" cy="4264500"/>
          </a:xfrm>
          <a:prstGeom prst="rect">
            <a:avLst/>
          </a:prstGeom>
          <a:solidFill>
            <a:srgbClr val="191919">
              <a:alpha val="15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0" name="Google Shape;190;p16"/>
          <p:cNvSpPr/>
          <p:nvPr/>
        </p:nvSpPr>
        <p:spPr>
          <a:xfrm>
            <a:off x="223700" y="238125"/>
            <a:ext cx="8709600" cy="4668600"/>
          </a:xfrm>
          <a:prstGeom prst="frame">
            <a:avLst>
              <a:gd name="adj1" fmla="val 123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1" name="Google Shape;19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6"/>
          <p:cNvSpPr txBox="1">
            <a:spLocks noGrp="1"/>
          </p:cNvSpPr>
          <p:nvPr>
            <p:ph type="subTitle" idx="1"/>
          </p:nvPr>
        </p:nvSpPr>
        <p:spPr>
          <a:xfrm>
            <a:off x="937625" y="2525975"/>
            <a:ext cx="2175300" cy="15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6"/>
          <p:cNvSpPr txBox="1">
            <a:spLocks noGrp="1"/>
          </p:cNvSpPr>
          <p:nvPr>
            <p:ph type="subTitle" idx="2"/>
          </p:nvPr>
        </p:nvSpPr>
        <p:spPr>
          <a:xfrm>
            <a:off x="3484347" y="2525975"/>
            <a:ext cx="2175300" cy="15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6"/>
          <p:cNvSpPr txBox="1">
            <a:spLocks noGrp="1"/>
          </p:cNvSpPr>
          <p:nvPr>
            <p:ph type="subTitle" idx="3"/>
          </p:nvPr>
        </p:nvSpPr>
        <p:spPr>
          <a:xfrm>
            <a:off x="6031075" y="2525975"/>
            <a:ext cx="2175300" cy="15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6"/>
          <p:cNvSpPr txBox="1">
            <a:spLocks noGrp="1"/>
          </p:cNvSpPr>
          <p:nvPr>
            <p:ph type="subTitle" idx="4"/>
          </p:nvPr>
        </p:nvSpPr>
        <p:spPr>
          <a:xfrm>
            <a:off x="937625" y="2146776"/>
            <a:ext cx="21753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6" name="Google Shape;196;p16"/>
          <p:cNvSpPr txBox="1">
            <a:spLocks noGrp="1"/>
          </p:cNvSpPr>
          <p:nvPr>
            <p:ph type="subTitle" idx="5"/>
          </p:nvPr>
        </p:nvSpPr>
        <p:spPr>
          <a:xfrm>
            <a:off x="3484350" y="2146776"/>
            <a:ext cx="21753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7" name="Google Shape;197;p16"/>
          <p:cNvSpPr txBox="1">
            <a:spLocks noGrp="1"/>
          </p:cNvSpPr>
          <p:nvPr>
            <p:ph type="subTitle" idx="6"/>
          </p:nvPr>
        </p:nvSpPr>
        <p:spPr>
          <a:xfrm>
            <a:off x="6031075" y="2146776"/>
            <a:ext cx="21753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8" name="Google Shape;198;p16"/>
          <p:cNvSpPr/>
          <p:nvPr/>
        </p:nvSpPr>
        <p:spPr>
          <a:xfrm rot="5400000" flipH="1">
            <a:off x="-180520" y="1220232"/>
            <a:ext cx="1215475" cy="278312"/>
          </a:xfrm>
          <a:custGeom>
            <a:avLst/>
            <a:gdLst/>
            <a:ahLst/>
            <a:cxnLst/>
            <a:rect l="l" t="t" r="r" b="b"/>
            <a:pathLst>
              <a:path w="48619" h="13812" extrusionOk="0">
                <a:moveTo>
                  <a:pt x="48619" y="13812"/>
                </a:moveTo>
                <a:lnTo>
                  <a:pt x="48619" y="7870"/>
                </a:lnTo>
                <a:lnTo>
                  <a:pt x="40749" y="0"/>
                </a:lnTo>
                <a:lnTo>
                  <a:pt x="6048" y="0"/>
                </a:lnTo>
                <a:lnTo>
                  <a:pt x="0" y="6049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sp>
      <p:pic>
        <p:nvPicPr>
          <p:cNvPr id="199" name="Google Shape;199;p16"/>
          <p:cNvPicPr preferRelativeResize="0"/>
          <p:nvPr/>
        </p:nvPicPr>
        <p:blipFill rotWithShape="1">
          <a:blip r:embed="rId4">
            <a:alphaModFix amt="10000"/>
          </a:blip>
          <a:srcRect r="39161"/>
          <a:stretch/>
        </p:blipFill>
        <p:spPr>
          <a:xfrm>
            <a:off x="8173500" y="292275"/>
            <a:ext cx="697600" cy="11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7"/>
          <p:cNvSpPr/>
          <p:nvPr/>
        </p:nvSpPr>
        <p:spPr>
          <a:xfrm>
            <a:off x="498600" y="440175"/>
            <a:ext cx="8146800" cy="4264500"/>
          </a:xfrm>
          <a:prstGeom prst="rect">
            <a:avLst/>
          </a:prstGeom>
          <a:solidFill>
            <a:srgbClr val="191919">
              <a:alpha val="15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" name="Google Shape;203;p17"/>
          <p:cNvSpPr/>
          <p:nvPr/>
        </p:nvSpPr>
        <p:spPr>
          <a:xfrm>
            <a:off x="223700" y="238125"/>
            <a:ext cx="8709600" cy="4668600"/>
          </a:xfrm>
          <a:prstGeom prst="frame">
            <a:avLst>
              <a:gd name="adj1" fmla="val 123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" name="Google Shape;204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7"/>
          <p:cNvSpPr txBox="1">
            <a:spLocks noGrp="1"/>
          </p:cNvSpPr>
          <p:nvPr>
            <p:ph type="subTitle" idx="1"/>
          </p:nvPr>
        </p:nvSpPr>
        <p:spPr>
          <a:xfrm>
            <a:off x="1445100" y="1739675"/>
            <a:ext cx="28110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7"/>
          <p:cNvSpPr txBox="1">
            <a:spLocks noGrp="1"/>
          </p:cNvSpPr>
          <p:nvPr>
            <p:ph type="subTitle" idx="2"/>
          </p:nvPr>
        </p:nvSpPr>
        <p:spPr>
          <a:xfrm>
            <a:off x="4887900" y="1739675"/>
            <a:ext cx="28110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7"/>
          <p:cNvSpPr txBox="1">
            <a:spLocks noGrp="1"/>
          </p:cNvSpPr>
          <p:nvPr>
            <p:ph type="subTitle" idx="3"/>
          </p:nvPr>
        </p:nvSpPr>
        <p:spPr>
          <a:xfrm>
            <a:off x="1445100" y="3251275"/>
            <a:ext cx="2811000" cy="10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7"/>
          <p:cNvSpPr txBox="1">
            <a:spLocks noGrp="1"/>
          </p:cNvSpPr>
          <p:nvPr>
            <p:ph type="subTitle" idx="4"/>
          </p:nvPr>
        </p:nvSpPr>
        <p:spPr>
          <a:xfrm>
            <a:off x="4887901" y="3251275"/>
            <a:ext cx="2811000" cy="10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17"/>
          <p:cNvSpPr txBox="1">
            <a:spLocks noGrp="1"/>
          </p:cNvSpPr>
          <p:nvPr>
            <p:ph type="subTitle" idx="5"/>
          </p:nvPr>
        </p:nvSpPr>
        <p:spPr>
          <a:xfrm>
            <a:off x="1445100" y="1368075"/>
            <a:ext cx="28110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0" name="Google Shape;210;p17"/>
          <p:cNvSpPr txBox="1">
            <a:spLocks noGrp="1"/>
          </p:cNvSpPr>
          <p:nvPr>
            <p:ph type="subTitle" idx="6"/>
          </p:nvPr>
        </p:nvSpPr>
        <p:spPr>
          <a:xfrm>
            <a:off x="1445100" y="2879700"/>
            <a:ext cx="28110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1" name="Google Shape;211;p17"/>
          <p:cNvSpPr txBox="1">
            <a:spLocks noGrp="1"/>
          </p:cNvSpPr>
          <p:nvPr>
            <p:ph type="subTitle" idx="7"/>
          </p:nvPr>
        </p:nvSpPr>
        <p:spPr>
          <a:xfrm>
            <a:off x="4887863" y="1368075"/>
            <a:ext cx="28110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2" name="Google Shape;212;p17"/>
          <p:cNvSpPr txBox="1">
            <a:spLocks noGrp="1"/>
          </p:cNvSpPr>
          <p:nvPr>
            <p:ph type="subTitle" idx="8"/>
          </p:nvPr>
        </p:nvSpPr>
        <p:spPr>
          <a:xfrm>
            <a:off x="4887875" y="2879700"/>
            <a:ext cx="28110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pic>
        <p:nvPicPr>
          <p:cNvPr id="213" name="Google Shape;213;p1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2700116">
            <a:off x="223930" y="771318"/>
            <a:ext cx="523055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" name="Google Shape;214;p17"/>
          <p:cNvGrpSpPr/>
          <p:nvPr/>
        </p:nvGrpSpPr>
        <p:grpSpPr>
          <a:xfrm rot="5400000">
            <a:off x="8062135" y="4256661"/>
            <a:ext cx="911413" cy="281103"/>
            <a:chOff x="7777725" y="4404925"/>
            <a:chExt cx="1156175" cy="356594"/>
          </a:xfrm>
        </p:grpSpPr>
        <p:sp>
          <p:nvSpPr>
            <p:cNvPr id="215" name="Google Shape;215;p17"/>
            <p:cNvSpPr/>
            <p:nvPr/>
          </p:nvSpPr>
          <p:spPr>
            <a:xfrm>
              <a:off x="7779250" y="4511144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216" name="Google Shape;216;p17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sp>
        <p:cxnSp>
          <p:nvCxnSpPr>
            <p:cNvPr id="217" name="Google Shape;217;p17"/>
            <p:cNvCxnSpPr/>
            <p:nvPr/>
          </p:nvCxnSpPr>
          <p:spPr>
            <a:xfrm rot="10800000">
              <a:off x="8520500" y="4572625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19"/>
          <p:cNvPicPr preferRelativeResize="0"/>
          <p:nvPr/>
        </p:nvPicPr>
        <p:blipFill rotWithShape="1">
          <a:blip r:embed="rId2">
            <a:alphaModFix amt="60000"/>
          </a:blip>
          <a:srcRect r="18374" b="26079"/>
          <a:stretch/>
        </p:blipFill>
        <p:spPr>
          <a:xfrm>
            <a:off x="7303175" y="3476400"/>
            <a:ext cx="1840827" cy="1667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0" y="0"/>
            <a:ext cx="9144000" cy="514348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9"/>
          <p:cNvSpPr/>
          <p:nvPr/>
        </p:nvSpPr>
        <p:spPr>
          <a:xfrm>
            <a:off x="498600" y="440175"/>
            <a:ext cx="8146800" cy="4264500"/>
          </a:xfrm>
          <a:prstGeom prst="rect">
            <a:avLst/>
          </a:prstGeom>
          <a:solidFill>
            <a:srgbClr val="191919">
              <a:alpha val="15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4" name="Google Shape;244;p19"/>
          <p:cNvPicPr preferRelativeResize="0"/>
          <p:nvPr/>
        </p:nvPicPr>
        <p:blipFill rotWithShape="1">
          <a:blip r:embed="rId4">
            <a:alphaModFix amt="40000"/>
          </a:blip>
          <a:srcRect l="19929"/>
          <a:stretch/>
        </p:blipFill>
        <p:spPr>
          <a:xfrm rot="5400000">
            <a:off x="4748850" y="-176875"/>
            <a:ext cx="1421200" cy="177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9"/>
          <p:cNvSpPr/>
          <p:nvPr/>
        </p:nvSpPr>
        <p:spPr>
          <a:xfrm>
            <a:off x="223700" y="238125"/>
            <a:ext cx="8709600" cy="4668600"/>
          </a:xfrm>
          <a:prstGeom prst="frame">
            <a:avLst>
              <a:gd name="adj1" fmla="val 123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6" name="Google Shape;246;p19"/>
          <p:cNvSpPr txBox="1">
            <a:spLocks noGrp="1"/>
          </p:cNvSpPr>
          <p:nvPr>
            <p:ph type="title" hasCustomPrompt="1"/>
          </p:nvPr>
        </p:nvSpPr>
        <p:spPr>
          <a:xfrm>
            <a:off x="789413" y="2020321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7" name="Google Shape;247;p19"/>
          <p:cNvSpPr txBox="1">
            <a:spLocks noGrp="1"/>
          </p:cNvSpPr>
          <p:nvPr>
            <p:ph type="subTitle" idx="1"/>
          </p:nvPr>
        </p:nvSpPr>
        <p:spPr>
          <a:xfrm>
            <a:off x="789425" y="2794973"/>
            <a:ext cx="3329100" cy="328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19"/>
          <p:cNvSpPr txBox="1">
            <a:spLocks noGrp="1"/>
          </p:cNvSpPr>
          <p:nvPr>
            <p:ph type="title" idx="2" hasCustomPrompt="1"/>
          </p:nvPr>
        </p:nvSpPr>
        <p:spPr>
          <a:xfrm>
            <a:off x="789425" y="705660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9" name="Google Shape;249;p19"/>
          <p:cNvSpPr txBox="1">
            <a:spLocks noGrp="1"/>
          </p:cNvSpPr>
          <p:nvPr>
            <p:ph type="subTitle" idx="3"/>
          </p:nvPr>
        </p:nvSpPr>
        <p:spPr>
          <a:xfrm>
            <a:off x="789425" y="1480600"/>
            <a:ext cx="3329100" cy="328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0" name="Google Shape;250;p19"/>
          <p:cNvSpPr txBox="1">
            <a:spLocks noGrp="1"/>
          </p:cNvSpPr>
          <p:nvPr>
            <p:ph type="title" idx="4" hasCustomPrompt="1"/>
          </p:nvPr>
        </p:nvSpPr>
        <p:spPr>
          <a:xfrm>
            <a:off x="789413" y="3334996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1" name="Google Shape;251;p19"/>
          <p:cNvSpPr txBox="1">
            <a:spLocks noGrp="1"/>
          </p:cNvSpPr>
          <p:nvPr>
            <p:ph type="subTitle" idx="5"/>
          </p:nvPr>
        </p:nvSpPr>
        <p:spPr>
          <a:xfrm>
            <a:off x="789425" y="4109650"/>
            <a:ext cx="3329100" cy="328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52" name="Google Shape;252;p19"/>
          <p:cNvPicPr preferRelativeResize="0"/>
          <p:nvPr/>
        </p:nvPicPr>
        <p:blipFill>
          <a:blip r:embed="rId5">
            <a:alphaModFix amt="48000"/>
          </a:blip>
          <a:stretch>
            <a:fillRect/>
          </a:stretch>
        </p:blipFill>
        <p:spPr>
          <a:xfrm rot="-5400000" flipH="1">
            <a:off x="7725479" y="302883"/>
            <a:ext cx="1146700" cy="1146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3" name="Google Shape;253;p19"/>
          <p:cNvGrpSpPr/>
          <p:nvPr/>
        </p:nvGrpSpPr>
        <p:grpSpPr>
          <a:xfrm>
            <a:off x="8397730" y="447053"/>
            <a:ext cx="328561" cy="328561"/>
            <a:chOff x="2040096" y="423669"/>
            <a:chExt cx="328561" cy="328561"/>
          </a:xfrm>
        </p:grpSpPr>
        <p:sp>
          <p:nvSpPr>
            <p:cNvPr id="254" name="Google Shape;254;p19"/>
            <p:cNvSpPr/>
            <p:nvPr/>
          </p:nvSpPr>
          <p:spPr>
            <a:xfrm rot="-2700000">
              <a:off x="2060130" y="63546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5" name="Google Shape;255;p19"/>
            <p:cNvSpPr/>
            <p:nvPr/>
          </p:nvSpPr>
          <p:spPr>
            <a:xfrm rot="-2700000">
              <a:off x="2156011" y="53958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6" name="Google Shape;256;p19"/>
            <p:cNvSpPr/>
            <p:nvPr/>
          </p:nvSpPr>
          <p:spPr>
            <a:xfrm rot="-2700000">
              <a:off x="2251891" y="443703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57" name="Google Shape;257;p19"/>
          <p:cNvGrpSpPr/>
          <p:nvPr/>
        </p:nvGrpSpPr>
        <p:grpSpPr>
          <a:xfrm>
            <a:off x="6711295" y="2729187"/>
            <a:ext cx="2172430" cy="2107675"/>
            <a:chOff x="6711295" y="2729187"/>
            <a:chExt cx="2172430" cy="2107675"/>
          </a:xfrm>
        </p:grpSpPr>
        <p:pic>
          <p:nvPicPr>
            <p:cNvPr id="258" name="Google Shape;258;p19"/>
            <p:cNvPicPr preferRelativeResize="0"/>
            <p:nvPr/>
          </p:nvPicPr>
          <p:blipFill rotWithShape="1">
            <a:blip r:embed="rId6">
              <a:alphaModFix/>
            </a:blip>
            <a:srcRect b="6803"/>
            <a:stretch/>
          </p:blipFill>
          <p:spPr>
            <a:xfrm rot="-5400000">
              <a:off x="6847700" y="2800838"/>
              <a:ext cx="2107675" cy="1964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9" name="Google Shape;259;p19"/>
            <p:cNvSpPr/>
            <p:nvPr/>
          </p:nvSpPr>
          <p:spPr>
            <a:xfrm>
              <a:off x="6711295" y="2920154"/>
              <a:ext cx="1189500" cy="1189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solidFill>
          <a:schemeClr val="dk2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1"/>
          <p:cNvSpPr/>
          <p:nvPr/>
        </p:nvSpPr>
        <p:spPr>
          <a:xfrm>
            <a:off x="498600" y="440175"/>
            <a:ext cx="8146800" cy="4264500"/>
          </a:xfrm>
          <a:prstGeom prst="rect">
            <a:avLst/>
          </a:prstGeom>
          <a:solidFill>
            <a:srgbClr val="191919">
              <a:alpha val="15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0" name="Google Shape;280;p21"/>
          <p:cNvPicPr preferRelativeResize="0"/>
          <p:nvPr/>
        </p:nvPicPr>
        <p:blipFill rotWithShape="1">
          <a:blip r:embed="rId3">
            <a:alphaModFix amt="40000"/>
          </a:blip>
          <a:srcRect t="17177" r="23017"/>
          <a:stretch/>
        </p:blipFill>
        <p:spPr>
          <a:xfrm rot="5400000">
            <a:off x="7554838" y="3555788"/>
            <a:ext cx="1540900" cy="16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1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8099886">
            <a:off x="451709" y="748156"/>
            <a:ext cx="523056" cy="523056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1"/>
          <p:cNvSpPr/>
          <p:nvPr/>
        </p:nvSpPr>
        <p:spPr>
          <a:xfrm>
            <a:off x="223700" y="238125"/>
            <a:ext cx="8709600" cy="4668600"/>
          </a:xfrm>
          <a:prstGeom prst="frame">
            <a:avLst>
              <a:gd name="adj1" fmla="val 123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2"/>
          <p:cNvPicPr preferRelativeResize="0"/>
          <p:nvPr/>
        </p:nvPicPr>
        <p:blipFill rotWithShape="1">
          <a:blip r:embed="rId2">
            <a:alphaModFix amt="95000"/>
          </a:blip>
          <a:srcRect/>
          <a:stretch/>
        </p:blipFill>
        <p:spPr>
          <a:xfrm rot="10800000" flipH="1"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2"/>
          <p:cNvSpPr/>
          <p:nvPr/>
        </p:nvSpPr>
        <p:spPr>
          <a:xfrm>
            <a:off x="498600" y="440175"/>
            <a:ext cx="8146800" cy="4264500"/>
          </a:xfrm>
          <a:prstGeom prst="rect">
            <a:avLst/>
          </a:prstGeom>
          <a:solidFill>
            <a:srgbClr val="191919">
              <a:alpha val="15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6" name="Google Shape;286;p22"/>
          <p:cNvPicPr preferRelativeResize="0"/>
          <p:nvPr/>
        </p:nvPicPr>
        <p:blipFill rotWithShape="1">
          <a:blip r:embed="rId3">
            <a:alphaModFix amt="60000"/>
          </a:blip>
          <a:srcRect l="24391" b="48867"/>
          <a:stretch/>
        </p:blipFill>
        <p:spPr>
          <a:xfrm>
            <a:off x="0" y="3719350"/>
            <a:ext cx="2105798" cy="142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2"/>
          <p:cNvPicPr preferRelativeResize="0"/>
          <p:nvPr/>
        </p:nvPicPr>
        <p:blipFill>
          <a:blip r:embed="rId4">
            <a:alphaModFix amt="48000"/>
          </a:blip>
          <a:stretch>
            <a:fillRect/>
          </a:stretch>
        </p:blipFill>
        <p:spPr>
          <a:xfrm rot="5400000" flipH="1">
            <a:off x="7997312" y="12"/>
            <a:ext cx="1146700" cy="11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13"/>
            <a:ext cx="9144000" cy="514348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4"/>
          <p:cNvSpPr/>
          <p:nvPr/>
        </p:nvSpPr>
        <p:spPr>
          <a:xfrm rot="10800000">
            <a:off x="498600" y="438831"/>
            <a:ext cx="8146800" cy="4264500"/>
          </a:xfrm>
          <a:prstGeom prst="rect">
            <a:avLst/>
          </a:prstGeom>
          <a:solidFill>
            <a:srgbClr val="191919">
              <a:alpha val="15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" name="Google Shape;6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/>
            </a:lvl9pPr>
          </a:lstStyle>
          <a:p>
            <a:endParaRPr/>
          </a:p>
        </p:txBody>
      </p:sp>
      <p:pic>
        <p:nvPicPr>
          <p:cNvPr id="63" name="Google Shape;63;p4"/>
          <p:cNvPicPr preferRelativeResize="0"/>
          <p:nvPr/>
        </p:nvPicPr>
        <p:blipFill rotWithShape="1">
          <a:blip r:embed="rId3">
            <a:alphaModFix amt="40000"/>
          </a:blip>
          <a:srcRect l="19929"/>
          <a:stretch/>
        </p:blipFill>
        <p:spPr>
          <a:xfrm rot="-5400000">
            <a:off x="7545925" y="3545425"/>
            <a:ext cx="1421200" cy="177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4"/>
          <p:cNvSpPr/>
          <p:nvPr/>
        </p:nvSpPr>
        <p:spPr>
          <a:xfrm rot="10800000">
            <a:off x="210700" y="236781"/>
            <a:ext cx="8709600" cy="4668600"/>
          </a:xfrm>
          <a:prstGeom prst="frame">
            <a:avLst>
              <a:gd name="adj1" fmla="val 123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6"/>
          <p:cNvPicPr preferRelativeResize="0"/>
          <p:nvPr/>
        </p:nvPicPr>
        <p:blipFill rotWithShape="1">
          <a:blip r:embed="rId2">
            <a:alphaModFix amt="95000"/>
          </a:blip>
          <a:srcRect/>
          <a:stretch/>
        </p:blipFill>
        <p:spPr>
          <a:xfrm flipH="1"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6"/>
          <p:cNvSpPr/>
          <p:nvPr/>
        </p:nvSpPr>
        <p:spPr>
          <a:xfrm>
            <a:off x="498600" y="440175"/>
            <a:ext cx="8146800" cy="4264500"/>
          </a:xfrm>
          <a:prstGeom prst="rect">
            <a:avLst/>
          </a:prstGeom>
          <a:solidFill>
            <a:srgbClr val="191919">
              <a:alpha val="15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6"/>
          <p:cNvSpPr/>
          <p:nvPr/>
        </p:nvSpPr>
        <p:spPr>
          <a:xfrm>
            <a:off x="223700" y="238125"/>
            <a:ext cx="8709600" cy="4668600"/>
          </a:xfrm>
          <a:prstGeom prst="frame">
            <a:avLst>
              <a:gd name="adj1" fmla="val 123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2" name="Google Shape;82;p6"/>
          <p:cNvPicPr preferRelativeResize="0"/>
          <p:nvPr/>
        </p:nvPicPr>
        <p:blipFill rotWithShape="1">
          <a:blip r:embed="rId3">
            <a:alphaModFix amt="60000"/>
          </a:blip>
          <a:srcRect l="25160" b="40469"/>
          <a:stretch/>
        </p:blipFill>
        <p:spPr>
          <a:xfrm>
            <a:off x="0" y="3947250"/>
            <a:ext cx="1503899" cy="119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9"/>
          <p:cNvPicPr preferRelativeResize="0"/>
          <p:nvPr/>
        </p:nvPicPr>
        <p:blipFill rotWithShape="1">
          <a:blip r:embed="rId2">
            <a:alphaModFix amt="95000"/>
          </a:blip>
          <a:srcRect/>
          <a:stretch/>
        </p:blipFill>
        <p:spPr>
          <a:xfrm rot="10800000" flipH="1"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9"/>
          <p:cNvSpPr/>
          <p:nvPr/>
        </p:nvSpPr>
        <p:spPr>
          <a:xfrm>
            <a:off x="498600" y="440175"/>
            <a:ext cx="8146800" cy="4264500"/>
          </a:xfrm>
          <a:prstGeom prst="rect">
            <a:avLst/>
          </a:prstGeom>
          <a:solidFill>
            <a:srgbClr val="191919">
              <a:alpha val="15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" name="Google Shape;110;p9"/>
          <p:cNvSpPr txBox="1">
            <a:spLocks noGrp="1"/>
          </p:cNvSpPr>
          <p:nvPr>
            <p:ph type="title"/>
          </p:nvPr>
        </p:nvSpPr>
        <p:spPr>
          <a:xfrm>
            <a:off x="2135550" y="12540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9"/>
          <p:cNvSpPr txBox="1">
            <a:spLocks noGrp="1"/>
          </p:cNvSpPr>
          <p:nvPr>
            <p:ph type="subTitle" idx="1"/>
          </p:nvPr>
        </p:nvSpPr>
        <p:spPr>
          <a:xfrm>
            <a:off x="2135550" y="3218400"/>
            <a:ext cx="4872900" cy="431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12" name="Google Shape;112;p9"/>
          <p:cNvPicPr preferRelativeResize="0"/>
          <p:nvPr/>
        </p:nvPicPr>
        <p:blipFill rotWithShape="1">
          <a:blip r:embed="rId3">
            <a:alphaModFix amt="40000"/>
          </a:blip>
          <a:srcRect l="15839" b="24305"/>
          <a:stretch/>
        </p:blipFill>
        <p:spPr>
          <a:xfrm rot="5400000">
            <a:off x="-71987" y="71988"/>
            <a:ext cx="1430949" cy="128697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9"/>
          <p:cNvSpPr/>
          <p:nvPr/>
        </p:nvSpPr>
        <p:spPr>
          <a:xfrm>
            <a:off x="223700" y="238125"/>
            <a:ext cx="8709600" cy="4668600"/>
          </a:xfrm>
          <a:prstGeom prst="frame">
            <a:avLst>
              <a:gd name="adj1" fmla="val 123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4" name="Google Shape;114;p9"/>
          <p:cNvPicPr preferRelativeResize="0"/>
          <p:nvPr/>
        </p:nvPicPr>
        <p:blipFill>
          <a:blip r:embed="rId4">
            <a:alphaModFix amt="48000"/>
          </a:blip>
          <a:stretch>
            <a:fillRect/>
          </a:stretch>
        </p:blipFill>
        <p:spPr>
          <a:xfrm flipH="1">
            <a:off x="7725479" y="3712983"/>
            <a:ext cx="1146700" cy="1146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" name="Google Shape;115;p9"/>
          <p:cNvGrpSpPr/>
          <p:nvPr/>
        </p:nvGrpSpPr>
        <p:grpSpPr>
          <a:xfrm rot="5400000">
            <a:off x="8399448" y="4385235"/>
            <a:ext cx="328561" cy="328561"/>
            <a:chOff x="2040096" y="423669"/>
            <a:chExt cx="328561" cy="328561"/>
          </a:xfrm>
        </p:grpSpPr>
        <p:sp>
          <p:nvSpPr>
            <p:cNvPr id="116" name="Google Shape;116;p9"/>
            <p:cNvSpPr/>
            <p:nvPr/>
          </p:nvSpPr>
          <p:spPr>
            <a:xfrm rot="-2700000">
              <a:off x="2060130" y="63546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7" name="Google Shape;117;p9"/>
            <p:cNvSpPr/>
            <p:nvPr/>
          </p:nvSpPr>
          <p:spPr>
            <a:xfrm rot="-2700000">
              <a:off x="2156011" y="53958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8" name="Google Shape;118;p9"/>
            <p:cNvSpPr/>
            <p:nvPr/>
          </p:nvSpPr>
          <p:spPr>
            <a:xfrm rot="-2700000">
              <a:off x="2251891" y="443703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13"/>
            <a:ext cx="9144000" cy="514348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1"/>
          <p:cNvSpPr/>
          <p:nvPr/>
        </p:nvSpPr>
        <p:spPr>
          <a:xfrm>
            <a:off x="498600" y="440175"/>
            <a:ext cx="8146800" cy="4264500"/>
          </a:xfrm>
          <a:prstGeom prst="rect">
            <a:avLst/>
          </a:prstGeom>
          <a:solidFill>
            <a:srgbClr val="191919">
              <a:alpha val="15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" name="Google Shape;125;p11"/>
          <p:cNvSpPr/>
          <p:nvPr/>
        </p:nvSpPr>
        <p:spPr>
          <a:xfrm>
            <a:off x="223700" y="238125"/>
            <a:ext cx="8709600" cy="4668600"/>
          </a:xfrm>
          <a:prstGeom prst="frame">
            <a:avLst>
              <a:gd name="adj1" fmla="val 123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6" name="Google Shape;126;p11"/>
          <p:cNvPicPr preferRelativeResize="0"/>
          <p:nvPr/>
        </p:nvPicPr>
        <p:blipFill rotWithShape="1">
          <a:blip r:embed="rId3">
            <a:alphaModFix amt="60000"/>
          </a:blip>
          <a:srcRect r="48543"/>
          <a:stretch/>
        </p:blipFill>
        <p:spPr>
          <a:xfrm rot="5400000">
            <a:off x="3855437" y="3034339"/>
            <a:ext cx="1433127" cy="278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1"/>
          <p:cNvPicPr preferRelativeResize="0"/>
          <p:nvPr/>
        </p:nvPicPr>
        <p:blipFill rotWithShape="1">
          <a:blip r:embed="rId4">
            <a:alphaModFix amt="40000"/>
          </a:blip>
          <a:srcRect l="49989" b="32587"/>
          <a:stretch/>
        </p:blipFill>
        <p:spPr>
          <a:xfrm rot="5400000">
            <a:off x="232537" y="-226713"/>
            <a:ext cx="1336449" cy="180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1"/>
          <p:cNvPicPr preferRelativeResize="0"/>
          <p:nvPr/>
        </p:nvPicPr>
        <p:blipFill>
          <a:blip r:embed="rId5">
            <a:alphaModFix amt="48000"/>
          </a:blip>
          <a:stretch>
            <a:fillRect/>
          </a:stretch>
        </p:blipFill>
        <p:spPr>
          <a:xfrm flipH="1">
            <a:off x="282137" y="306262"/>
            <a:ext cx="1146700" cy="1146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Google Shape;129;p11"/>
          <p:cNvGrpSpPr/>
          <p:nvPr/>
        </p:nvGrpSpPr>
        <p:grpSpPr>
          <a:xfrm rot="5400000">
            <a:off x="4523550" y="4235904"/>
            <a:ext cx="96900" cy="639291"/>
            <a:chOff x="8382321" y="2252104"/>
            <a:chExt cx="96900" cy="639291"/>
          </a:xfrm>
        </p:grpSpPr>
        <p:sp>
          <p:nvSpPr>
            <p:cNvPr id="130" name="Google Shape;130;p11"/>
            <p:cNvSpPr/>
            <p:nvPr/>
          </p:nvSpPr>
          <p:spPr>
            <a:xfrm rot="5400000">
              <a:off x="8382321" y="2387704"/>
              <a:ext cx="96900" cy="9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1" name="Google Shape;131;p11"/>
            <p:cNvSpPr/>
            <p:nvPr/>
          </p:nvSpPr>
          <p:spPr>
            <a:xfrm rot="5400000">
              <a:off x="8382321" y="2523300"/>
              <a:ext cx="96900" cy="969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2" name="Google Shape;132;p11"/>
            <p:cNvSpPr/>
            <p:nvPr/>
          </p:nvSpPr>
          <p:spPr>
            <a:xfrm rot="5400000">
              <a:off x="8382321" y="2658896"/>
              <a:ext cx="96900" cy="9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3" name="Google Shape;133;p11"/>
            <p:cNvSpPr/>
            <p:nvPr/>
          </p:nvSpPr>
          <p:spPr>
            <a:xfrm rot="5400000">
              <a:off x="8382321" y="2252104"/>
              <a:ext cx="96900" cy="9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4" name="Google Shape;134;p11"/>
            <p:cNvSpPr/>
            <p:nvPr/>
          </p:nvSpPr>
          <p:spPr>
            <a:xfrm rot="5400000">
              <a:off x="8382321" y="2794496"/>
              <a:ext cx="96900" cy="9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35" name="Google Shape;135;p11"/>
          <p:cNvGrpSpPr/>
          <p:nvPr/>
        </p:nvGrpSpPr>
        <p:grpSpPr>
          <a:xfrm flipH="1">
            <a:off x="5405635" y="472726"/>
            <a:ext cx="3466800" cy="94200"/>
            <a:chOff x="227760" y="1130801"/>
            <a:chExt cx="3466800" cy="94200"/>
          </a:xfrm>
        </p:grpSpPr>
        <p:cxnSp>
          <p:nvCxnSpPr>
            <p:cNvPr id="136" name="Google Shape;136;p11"/>
            <p:cNvCxnSpPr/>
            <p:nvPr/>
          </p:nvCxnSpPr>
          <p:spPr>
            <a:xfrm>
              <a:off x="227760" y="1225001"/>
              <a:ext cx="346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37" name="Google Shape;137;p11"/>
            <p:cNvCxnSpPr/>
            <p:nvPr/>
          </p:nvCxnSpPr>
          <p:spPr>
            <a:xfrm>
              <a:off x="227760" y="1130801"/>
              <a:ext cx="327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sp>
        <p:nvSpPr>
          <p:cNvPr id="138" name="Google Shape;138;p11"/>
          <p:cNvSpPr txBox="1">
            <a:spLocks noGrp="1"/>
          </p:cNvSpPr>
          <p:nvPr>
            <p:ph type="title" hasCustomPrompt="1"/>
          </p:nvPr>
        </p:nvSpPr>
        <p:spPr>
          <a:xfrm>
            <a:off x="1506150" y="1761150"/>
            <a:ext cx="6131700" cy="10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9" name="Google Shape;139;p11"/>
          <p:cNvSpPr txBox="1">
            <a:spLocks noGrp="1"/>
          </p:cNvSpPr>
          <p:nvPr>
            <p:ph type="subTitle" idx="1"/>
          </p:nvPr>
        </p:nvSpPr>
        <p:spPr>
          <a:xfrm>
            <a:off x="1937550" y="2885250"/>
            <a:ext cx="5268900" cy="4251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564312" y="2727934"/>
            <a:ext cx="8158120" cy="2058416"/>
            <a:chOff x="564312" y="2727934"/>
            <a:chExt cx="8158120" cy="2058416"/>
          </a:xfrm>
        </p:grpSpPr>
        <p:grpSp>
          <p:nvGrpSpPr>
            <p:cNvPr id="141" name="Google Shape;141;p11"/>
            <p:cNvGrpSpPr/>
            <p:nvPr/>
          </p:nvGrpSpPr>
          <p:grpSpPr>
            <a:xfrm>
              <a:off x="7102925" y="3212428"/>
              <a:ext cx="1619507" cy="1573922"/>
              <a:chOff x="7102925" y="3212428"/>
              <a:chExt cx="1619507" cy="1573922"/>
            </a:xfrm>
          </p:grpSpPr>
          <p:pic>
            <p:nvPicPr>
              <p:cNvPr id="142" name="Google Shape;142;p1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7102925" y="3802375"/>
                <a:ext cx="983975" cy="983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3" name="Google Shape;143;p1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7253755" y="3212428"/>
                <a:ext cx="1468677" cy="14696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44" name="Google Shape;144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-2700057">
              <a:off x="672634" y="2836268"/>
              <a:ext cx="523056" cy="52305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4"/>
          <p:cNvPicPr preferRelativeResize="0"/>
          <p:nvPr/>
        </p:nvPicPr>
        <p:blipFill rotWithShape="1">
          <a:blip r:embed="rId2">
            <a:alphaModFix amt="95000"/>
          </a:blip>
          <a:srcRect/>
          <a:stretch/>
        </p:blipFill>
        <p:spPr>
          <a:xfrm rot="10800000"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4"/>
          <p:cNvSpPr/>
          <p:nvPr/>
        </p:nvSpPr>
        <p:spPr>
          <a:xfrm>
            <a:off x="498600" y="440175"/>
            <a:ext cx="8146800" cy="4264500"/>
          </a:xfrm>
          <a:prstGeom prst="rect">
            <a:avLst/>
          </a:prstGeom>
          <a:solidFill>
            <a:srgbClr val="191919">
              <a:alpha val="15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7" name="Google Shape;177;p14"/>
          <p:cNvPicPr preferRelativeResize="0"/>
          <p:nvPr/>
        </p:nvPicPr>
        <p:blipFill rotWithShape="1">
          <a:blip r:embed="rId3">
            <a:alphaModFix amt="40000"/>
          </a:blip>
          <a:srcRect l="15839" b="24305"/>
          <a:stretch/>
        </p:blipFill>
        <p:spPr>
          <a:xfrm rot="5400000">
            <a:off x="-50588" y="50588"/>
            <a:ext cx="1005576" cy="90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4"/>
          <p:cNvSpPr/>
          <p:nvPr/>
        </p:nvSpPr>
        <p:spPr>
          <a:xfrm>
            <a:off x="223700" y="238125"/>
            <a:ext cx="8709600" cy="4668600"/>
          </a:xfrm>
          <a:prstGeom prst="frame">
            <a:avLst>
              <a:gd name="adj1" fmla="val 123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5"/>
          <p:cNvPicPr preferRelativeResize="0"/>
          <p:nvPr/>
        </p:nvPicPr>
        <p:blipFill rotWithShape="1">
          <a:blip r:embed="rId2">
            <a:alphaModFix amt="95000"/>
          </a:blip>
          <a:srcRect/>
          <a:stretch/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5"/>
          <p:cNvSpPr/>
          <p:nvPr/>
        </p:nvSpPr>
        <p:spPr>
          <a:xfrm>
            <a:off x="498600" y="440175"/>
            <a:ext cx="8146800" cy="4264500"/>
          </a:xfrm>
          <a:prstGeom prst="rect">
            <a:avLst/>
          </a:prstGeom>
          <a:solidFill>
            <a:srgbClr val="191919">
              <a:alpha val="15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" name="Google Shape;183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5"/>
          <p:cNvSpPr/>
          <p:nvPr/>
        </p:nvSpPr>
        <p:spPr>
          <a:xfrm>
            <a:off x="223700" y="238125"/>
            <a:ext cx="8709600" cy="4668600"/>
          </a:xfrm>
          <a:prstGeom prst="frame">
            <a:avLst>
              <a:gd name="adj1" fmla="val 123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5" name="Google Shape;185;p15"/>
          <p:cNvPicPr preferRelativeResize="0"/>
          <p:nvPr/>
        </p:nvPicPr>
        <p:blipFill>
          <a:blip r:embed="rId3">
            <a:alphaModFix amt="48000"/>
          </a:blip>
          <a:stretch>
            <a:fillRect/>
          </a:stretch>
        </p:blipFill>
        <p:spPr>
          <a:xfrm rot="5400000">
            <a:off x="281052" y="296777"/>
            <a:ext cx="932575" cy="93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5" r:id="rId4"/>
    <p:sldLayoutId id="2147483656" r:id="rId5"/>
    <p:sldLayoutId id="2147483657" r:id="rId6"/>
    <p:sldLayoutId id="2147483658" r:id="rId7"/>
    <p:sldLayoutId id="2147483660" r:id="rId8"/>
    <p:sldLayoutId id="2147483661" r:id="rId9"/>
    <p:sldLayoutId id="2147483662" r:id="rId10"/>
    <p:sldLayoutId id="2147483663" r:id="rId11"/>
    <p:sldLayoutId id="2147483665" r:id="rId12"/>
    <p:sldLayoutId id="2147483667" r:id="rId13"/>
    <p:sldLayoutId id="2147483668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jpeg"/><Relationship Id="rId4" Type="http://schemas.openxmlformats.org/officeDocument/2006/relationships/image" Target="../media/image3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6"/>
          <p:cNvSpPr txBox="1">
            <a:spLocks noGrp="1"/>
          </p:cNvSpPr>
          <p:nvPr>
            <p:ph type="ctrTitle"/>
          </p:nvPr>
        </p:nvSpPr>
        <p:spPr>
          <a:xfrm>
            <a:off x="0" y="2152957"/>
            <a:ext cx="6896438" cy="9768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2800" kern="1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Cloud </a:t>
            </a:r>
            <a:r>
              <a:rPr lang="en-GB" sz="2800" kern="100" dirty="0" err="1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baze</a:t>
            </a:r>
            <a:r>
              <a:rPr lang="en-GB" sz="2800" kern="1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800" kern="100" dirty="0" err="1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GB" sz="2800" kern="1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800" kern="100" dirty="0" err="1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GB" sz="2800" kern="1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Database-as-a-service </a:t>
            </a:r>
            <a:r>
              <a:rPr lang="en-GB" sz="2800" kern="100" dirty="0" err="1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rešenja</a:t>
            </a:r>
            <a:r>
              <a:rPr lang="en-GB" sz="2800" kern="1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800" kern="100" dirty="0" err="1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kod</a:t>
            </a:r>
            <a:r>
              <a:rPr lang="en-GB" sz="2800" kern="1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MS SQL-a</a:t>
            </a:r>
            <a:endParaRPr lang="en-GB" sz="2800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00" name="Google Shape;3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57">
            <a:off x="6755934" y="2010006"/>
            <a:ext cx="523056" cy="52305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99;p26">
            <a:extLst>
              <a:ext uri="{FF2B5EF4-FFF2-40B4-BE49-F238E27FC236}">
                <a16:creationId xmlns:a16="http://schemas.microsoft.com/office/drawing/2014/main" id="{24903A62-1A06-497F-E421-F7070FF0D25A}"/>
              </a:ext>
            </a:extLst>
          </p:cNvPr>
          <p:cNvSpPr txBox="1">
            <a:spLocks/>
          </p:cNvSpPr>
          <p:nvPr/>
        </p:nvSpPr>
        <p:spPr>
          <a:xfrm>
            <a:off x="493910" y="457034"/>
            <a:ext cx="8228300" cy="73971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/>
            <a:r>
              <a:rPr lang="en-GB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UNIVERZITET U NIŠU</a:t>
            </a:r>
          </a:p>
          <a:p>
            <a:pPr marL="0" indent="0" algn="ctr"/>
            <a:r>
              <a:rPr lang="en-GB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ELEKTRONSKI FAKULTET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F53FFC-20AC-58D2-8DB6-9A2CFA181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10" y="400134"/>
            <a:ext cx="1180474" cy="12219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C9A00D-B567-45D2-D432-B96FFCBFFCCF}"/>
              </a:ext>
            </a:extLst>
          </p:cNvPr>
          <p:cNvSpPr txBox="1"/>
          <p:nvPr/>
        </p:nvSpPr>
        <p:spPr>
          <a:xfrm>
            <a:off x="903156" y="3639485"/>
            <a:ext cx="76544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Student:		                                                                                       </a:t>
            </a:r>
            <a:r>
              <a:rPr lang="en-GB" sz="1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Profesor</a:t>
            </a:r>
            <a:r>
              <a:rPr lang="en-GB" sz="1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en-GB" sz="1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Katarina </a:t>
            </a:r>
            <a:r>
              <a:rPr lang="en-GB" sz="1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Maksimović</a:t>
            </a:r>
            <a:r>
              <a:rPr lang="en-GB" sz="1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1599                                                                                    </a:t>
            </a:r>
            <a:r>
              <a:rPr lang="en-GB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Aleksandar </a:t>
            </a:r>
            <a:r>
              <a:rPr lang="en-GB" dirty="0" err="1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Stanimirović</a:t>
            </a:r>
            <a:endParaRPr lang="en-GB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372153" y="380737"/>
            <a:ext cx="7951223" cy="1008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1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Google Cloud SQL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7" name="Google Shape;557;p39"/>
          <p:cNvSpPr txBox="1"/>
          <p:nvPr/>
        </p:nvSpPr>
        <p:spPr>
          <a:xfrm>
            <a:off x="471200" y="1464975"/>
            <a:ext cx="5274301" cy="346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Nekim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resursima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može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pristupiti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bilo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koji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drugi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resurs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širom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regiona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zona. 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Ovi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globalni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resursi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uključuju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unapred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konfigurisane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slike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diska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snapshot-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ove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diska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mreže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Nekim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resursima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mogu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pristupiti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samo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resursi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koji se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nalaze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istom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regionu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Ovi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regionalni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resursi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uključuju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statičke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eksterne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IP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adrese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Drugim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resursima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mogu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pristupiti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samo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resursi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koji se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nalaze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istoj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zoni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Ovi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zonski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resursi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uključuju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VM instance,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njihove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tipove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diskove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sz="1600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8099886">
            <a:off x="8169259" y="2557431"/>
            <a:ext cx="523056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9"/>
          <p:cNvGrpSpPr/>
          <p:nvPr/>
        </p:nvGrpSpPr>
        <p:grpSpPr>
          <a:xfrm rot="-5400000">
            <a:off x="-41162" y="691890"/>
            <a:ext cx="1156175" cy="369300"/>
            <a:chOff x="7777725" y="4404925"/>
            <a:chExt cx="1156175" cy="369300"/>
          </a:xfrm>
        </p:grpSpPr>
        <p:sp>
          <p:nvSpPr>
            <p:cNvPr id="590" name="Google Shape;590;p39"/>
            <p:cNvSpPr/>
            <p:nvPr/>
          </p:nvSpPr>
          <p:spPr>
            <a:xfrm>
              <a:off x="7779250" y="4523850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592" name="Google Shape;592;p39"/>
            <p:cNvCxnSpPr/>
            <p:nvPr/>
          </p:nvCxnSpPr>
          <p:spPr>
            <a:xfrm rot="10800000">
              <a:off x="8520500" y="4532413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pic>
        <p:nvPicPr>
          <p:cNvPr id="3" name="Graphic 6">
            <a:extLst>
              <a:ext uri="{FF2B5EF4-FFF2-40B4-BE49-F238E27FC236}">
                <a16:creationId xmlns:a16="http://schemas.microsoft.com/office/drawing/2014/main" id="{3F8C14F6-4769-4176-8760-84556BA6DC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96948" y="1560444"/>
            <a:ext cx="3553785" cy="295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29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471200" y="167682"/>
            <a:ext cx="7951223" cy="1008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1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Google Cloud SQL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7" name="Google Shape;557;p39"/>
          <p:cNvSpPr txBox="1"/>
          <p:nvPr/>
        </p:nvSpPr>
        <p:spPr>
          <a:xfrm>
            <a:off x="505561" y="1311130"/>
            <a:ext cx="7916862" cy="1895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Svi Google Cloud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resursi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koji se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dodele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koriste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moraju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pripadati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projektu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Može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zamisliti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projekat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kao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organizacioni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entitet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ono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što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gradi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Projekat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sastoji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od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podešavanja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dozvola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drugih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metapodataka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koji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opisuju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aplikacije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Resursi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okviru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jednog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projekta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mogu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lako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rade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zajedno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primer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komuniciranjem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preko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interne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mreže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u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skladu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pravilima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regiona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zona. 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endParaRPr lang="en-US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8099886">
            <a:off x="8169259" y="2557431"/>
            <a:ext cx="523056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9"/>
          <p:cNvGrpSpPr/>
          <p:nvPr/>
        </p:nvGrpSpPr>
        <p:grpSpPr>
          <a:xfrm rot="-5400000">
            <a:off x="-41162" y="691890"/>
            <a:ext cx="1156175" cy="369300"/>
            <a:chOff x="7777725" y="4404925"/>
            <a:chExt cx="1156175" cy="369300"/>
          </a:xfrm>
        </p:grpSpPr>
        <p:sp>
          <p:nvSpPr>
            <p:cNvPr id="590" name="Google Shape;590;p39"/>
            <p:cNvSpPr/>
            <p:nvPr/>
          </p:nvSpPr>
          <p:spPr>
            <a:xfrm>
              <a:off x="7779250" y="4523850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592" name="Google Shape;592;p39"/>
            <p:cNvCxnSpPr/>
            <p:nvPr/>
          </p:nvCxnSpPr>
          <p:spPr>
            <a:xfrm rot="10800000">
              <a:off x="8520500" y="4532413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0E7CEE3-39BE-1509-85C7-65E7C3F63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63810" y="2818959"/>
            <a:ext cx="2039620" cy="17449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57;p39">
            <a:extLst>
              <a:ext uri="{FF2B5EF4-FFF2-40B4-BE49-F238E27FC236}">
                <a16:creationId xmlns:a16="http://schemas.microsoft.com/office/drawing/2014/main" id="{619B2CCC-4B86-C489-5154-C0945B52BD63}"/>
              </a:ext>
            </a:extLst>
          </p:cNvPr>
          <p:cNvSpPr txBox="1"/>
          <p:nvPr/>
        </p:nvSpPr>
        <p:spPr>
          <a:xfrm>
            <a:off x="715903" y="2698328"/>
            <a:ext cx="5137566" cy="1984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endParaRPr lang="en-US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Svaki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Google Cloud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projekat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ima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sledeće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95000"/>
                </a:schemeClr>
              </a:buClr>
              <a:buFont typeface="Symbol" panose="05050102010706020507" pitchFamily="18" charset="2"/>
              <a:buChar char=""/>
            </a:pP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Naziv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projekta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koji se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navede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95000"/>
                </a:schemeClr>
              </a:buClr>
              <a:buFont typeface="Symbol" panose="05050102010706020507" pitchFamily="18" charset="2"/>
              <a:buChar char=""/>
            </a:pP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ID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projekta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koji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možete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obezbedite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ili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Google Cloud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može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obezbedi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95000"/>
                </a:schemeClr>
              </a:buClr>
              <a:buFont typeface="Symbol" panose="05050102010706020507" pitchFamily="18" charset="2"/>
              <a:buChar char=""/>
            </a:pP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Broj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projekta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koji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pruža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Google Cloud.</a:t>
            </a: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585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1"/>
          <p:cNvSpPr txBox="1">
            <a:spLocks noGrp="1"/>
          </p:cNvSpPr>
          <p:nvPr>
            <p:ph type="title"/>
          </p:nvPr>
        </p:nvSpPr>
        <p:spPr>
          <a:xfrm>
            <a:off x="58062" y="306506"/>
            <a:ext cx="8100030" cy="797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2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Načini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interakcije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sa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uslugama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8" name="Google Shape;658;p41"/>
          <p:cNvPicPr preferRelativeResize="0"/>
          <p:nvPr/>
        </p:nvPicPr>
        <p:blipFill rotWithShape="1">
          <a:blip r:embed="rId3">
            <a:alphaModFix amt="40000"/>
          </a:blip>
          <a:srcRect t="46586"/>
          <a:stretch/>
        </p:blipFill>
        <p:spPr>
          <a:xfrm rot="5400000">
            <a:off x="8105537" y="2445687"/>
            <a:ext cx="1367199" cy="730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41"/>
          <p:cNvGrpSpPr/>
          <p:nvPr/>
        </p:nvGrpSpPr>
        <p:grpSpPr>
          <a:xfrm rot="5400000">
            <a:off x="426105" y="445028"/>
            <a:ext cx="328561" cy="328561"/>
            <a:chOff x="2040096" y="423669"/>
            <a:chExt cx="328561" cy="328561"/>
          </a:xfrm>
        </p:grpSpPr>
        <p:sp>
          <p:nvSpPr>
            <p:cNvPr id="660" name="Google Shape;660;p41"/>
            <p:cNvSpPr/>
            <p:nvPr/>
          </p:nvSpPr>
          <p:spPr>
            <a:xfrm rot="-2700000">
              <a:off x="2060130" y="63546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1" name="Google Shape;661;p41"/>
            <p:cNvSpPr/>
            <p:nvPr/>
          </p:nvSpPr>
          <p:spPr>
            <a:xfrm rot="-2700000">
              <a:off x="2156011" y="53958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2" name="Google Shape;662;p41"/>
            <p:cNvSpPr/>
            <p:nvPr/>
          </p:nvSpPr>
          <p:spPr>
            <a:xfrm rot="-2700000">
              <a:off x="2251891" y="443703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63" name="Google Shape;663;p41"/>
          <p:cNvGrpSpPr/>
          <p:nvPr/>
        </p:nvGrpSpPr>
        <p:grpSpPr>
          <a:xfrm>
            <a:off x="4290882" y="4603851"/>
            <a:ext cx="562255" cy="250159"/>
            <a:chOff x="5919913" y="4443375"/>
            <a:chExt cx="1066089" cy="474325"/>
          </a:xfrm>
        </p:grpSpPr>
        <p:sp>
          <p:nvSpPr>
            <p:cNvPr id="664" name="Google Shape;664;p41"/>
            <p:cNvSpPr/>
            <p:nvPr/>
          </p:nvSpPr>
          <p:spPr>
            <a:xfrm>
              <a:off x="5919913" y="4443375"/>
              <a:ext cx="1066089" cy="474317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6019849" y="4532301"/>
              <a:ext cx="866236" cy="385400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Google Shape;557;p39">
            <a:extLst>
              <a:ext uri="{FF2B5EF4-FFF2-40B4-BE49-F238E27FC236}">
                <a16:creationId xmlns:a16="http://schemas.microsoft.com/office/drawing/2014/main" id="{2B4BF876-4E71-39F4-A9ED-B1512A8BAD5E}"/>
              </a:ext>
            </a:extLst>
          </p:cNvPr>
          <p:cNvSpPr txBox="1"/>
          <p:nvPr/>
        </p:nvSpPr>
        <p:spPr>
          <a:xfrm>
            <a:off x="720000" y="1235114"/>
            <a:ext cx="7703998" cy="524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Google Cloud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konzola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:</a:t>
            </a: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56B219D-2140-0119-AC6B-7ECA153A41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0199" y="1708321"/>
            <a:ext cx="5943600" cy="28174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0009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1"/>
          <p:cNvSpPr txBox="1">
            <a:spLocks noGrp="1"/>
          </p:cNvSpPr>
          <p:nvPr>
            <p:ph type="title"/>
          </p:nvPr>
        </p:nvSpPr>
        <p:spPr>
          <a:xfrm>
            <a:off x="58062" y="306506"/>
            <a:ext cx="8100030" cy="797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2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Načini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interakcije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sa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uslugama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8" name="Google Shape;658;p41"/>
          <p:cNvPicPr preferRelativeResize="0"/>
          <p:nvPr/>
        </p:nvPicPr>
        <p:blipFill rotWithShape="1">
          <a:blip r:embed="rId3">
            <a:alphaModFix amt="40000"/>
          </a:blip>
          <a:srcRect t="46586"/>
          <a:stretch/>
        </p:blipFill>
        <p:spPr>
          <a:xfrm rot="5400000">
            <a:off x="8105537" y="2445687"/>
            <a:ext cx="1367199" cy="730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41"/>
          <p:cNvGrpSpPr/>
          <p:nvPr/>
        </p:nvGrpSpPr>
        <p:grpSpPr>
          <a:xfrm rot="5400000">
            <a:off x="426105" y="445028"/>
            <a:ext cx="328561" cy="328561"/>
            <a:chOff x="2040096" y="423669"/>
            <a:chExt cx="328561" cy="328561"/>
          </a:xfrm>
        </p:grpSpPr>
        <p:sp>
          <p:nvSpPr>
            <p:cNvPr id="660" name="Google Shape;660;p41"/>
            <p:cNvSpPr/>
            <p:nvPr/>
          </p:nvSpPr>
          <p:spPr>
            <a:xfrm rot="-2700000">
              <a:off x="2060130" y="63546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1" name="Google Shape;661;p41"/>
            <p:cNvSpPr/>
            <p:nvPr/>
          </p:nvSpPr>
          <p:spPr>
            <a:xfrm rot="-2700000">
              <a:off x="2156011" y="53958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2" name="Google Shape;662;p41"/>
            <p:cNvSpPr/>
            <p:nvPr/>
          </p:nvSpPr>
          <p:spPr>
            <a:xfrm rot="-2700000">
              <a:off x="2251891" y="443703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63" name="Google Shape;663;p41"/>
          <p:cNvGrpSpPr/>
          <p:nvPr/>
        </p:nvGrpSpPr>
        <p:grpSpPr>
          <a:xfrm>
            <a:off x="4290882" y="4603851"/>
            <a:ext cx="562255" cy="250159"/>
            <a:chOff x="5919913" y="4443375"/>
            <a:chExt cx="1066089" cy="474325"/>
          </a:xfrm>
        </p:grpSpPr>
        <p:sp>
          <p:nvSpPr>
            <p:cNvPr id="664" name="Google Shape;664;p41"/>
            <p:cNvSpPr/>
            <p:nvPr/>
          </p:nvSpPr>
          <p:spPr>
            <a:xfrm>
              <a:off x="5919913" y="4443375"/>
              <a:ext cx="1066089" cy="474317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6019849" y="4532301"/>
              <a:ext cx="866236" cy="385400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Google Shape;557;p39">
            <a:extLst>
              <a:ext uri="{FF2B5EF4-FFF2-40B4-BE49-F238E27FC236}">
                <a16:creationId xmlns:a16="http://schemas.microsoft.com/office/drawing/2014/main" id="{2B4BF876-4E71-39F4-A9ED-B1512A8BAD5E}"/>
              </a:ext>
            </a:extLst>
          </p:cNvPr>
          <p:cNvSpPr txBox="1"/>
          <p:nvPr/>
        </p:nvSpPr>
        <p:spPr>
          <a:xfrm>
            <a:off x="617866" y="1434155"/>
            <a:ext cx="7703998" cy="1577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Interfejs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komandne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linije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Može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pokrenuti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i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gcloud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komanda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sledeće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načine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</a:schemeClr>
              </a:buClr>
              <a:buFont typeface="Symbol" panose="05050102010706020507" pitchFamily="18" charset="2"/>
              <a:buChar char=""/>
            </a:pP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Može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 se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instalira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Google Cloud CLI.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Gcloud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CLI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omogućava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otvaranje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prozora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terminala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sopstvenom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računaru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pokretanje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komande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upravljanje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resursima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Google Cloud-a.</a:t>
            </a: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Symbol" panose="05050102010706020507" pitchFamily="18" charset="2"/>
              <a:buChar char=""/>
            </a:pP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Može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koristiti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Cloud Shell, koji je shell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zasnovan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browser-u.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Pošto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radi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prozoru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browser-a, ne mora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ništa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 se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instalira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svoj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računar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Može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 se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otvori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Cloud Shell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Google Cloud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konzole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025447C-98FB-BED0-7E92-72028E379A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91064" y="3187796"/>
            <a:ext cx="5130800" cy="1416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3200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1"/>
          <p:cNvSpPr txBox="1">
            <a:spLocks noGrp="1"/>
          </p:cNvSpPr>
          <p:nvPr>
            <p:ph type="title"/>
          </p:nvPr>
        </p:nvSpPr>
        <p:spPr>
          <a:xfrm>
            <a:off x="58062" y="306506"/>
            <a:ext cx="8100030" cy="797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2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Načini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interakcije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sa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uslugama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8" name="Google Shape;658;p41"/>
          <p:cNvPicPr preferRelativeResize="0"/>
          <p:nvPr/>
        </p:nvPicPr>
        <p:blipFill rotWithShape="1">
          <a:blip r:embed="rId3">
            <a:alphaModFix amt="40000"/>
          </a:blip>
          <a:srcRect t="46586"/>
          <a:stretch/>
        </p:blipFill>
        <p:spPr>
          <a:xfrm rot="5400000">
            <a:off x="8105537" y="2445687"/>
            <a:ext cx="1367199" cy="730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41"/>
          <p:cNvGrpSpPr/>
          <p:nvPr/>
        </p:nvGrpSpPr>
        <p:grpSpPr>
          <a:xfrm rot="5400000">
            <a:off x="426105" y="445028"/>
            <a:ext cx="328561" cy="328561"/>
            <a:chOff x="2040096" y="423669"/>
            <a:chExt cx="328561" cy="328561"/>
          </a:xfrm>
        </p:grpSpPr>
        <p:sp>
          <p:nvSpPr>
            <p:cNvPr id="660" name="Google Shape;660;p41"/>
            <p:cNvSpPr/>
            <p:nvPr/>
          </p:nvSpPr>
          <p:spPr>
            <a:xfrm rot="-2700000">
              <a:off x="2060130" y="63546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1" name="Google Shape;661;p41"/>
            <p:cNvSpPr/>
            <p:nvPr/>
          </p:nvSpPr>
          <p:spPr>
            <a:xfrm rot="-2700000">
              <a:off x="2156011" y="53958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2" name="Google Shape;662;p41"/>
            <p:cNvSpPr/>
            <p:nvPr/>
          </p:nvSpPr>
          <p:spPr>
            <a:xfrm rot="-2700000">
              <a:off x="2251891" y="443703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63" name="Google Shape;663;p41"/>
          <p:cNvGrpSpPr/>
          <p:nvPr/>
        </p:nvGrpSpPr>
        <p:grpSpPr>
          <a:xfrm>
            <a:off x="4290882" y="4603851"/>
            <a:ext cx="562255" cy="250159"/>
            <a:chOff x="5919913" y="4443375"/>
            <a:chExt cx="1066089" cy="474325"/>
          </a:xfrm>
        </p:grpSpPr>
        <p:sp>
          <p:nvSpPr>
            <p:cNvPr id="664" name="Google Shape;664;p41"/>
            <p:cNvSpPr/>
            <p:nvPr/>
          </p:nvSpPr>
          <p:spPr>
            <a:xfrm>
              <a:off x="5919913" y="4443375"/>
              <a:ext cx="1066089" cy="474317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6019849" y="4532301"/>
              <a:ext cx="866236" cy="385400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Google Shape;557;p39">
            <a:extLst>
              <a:ext uri="{FF2B5EF4-FFF2-40B4-BE49-F238E27FC236}">
                <a16:creationId xmlns:a16="http://schemas.microsoft.com/office/drawing/2014/main" id="{2B4BF876-4E71-39F4-A9ED-B1512A8BAD5E}"/>
              </a:ext>
            </a:extLst>
          </p:cNvPr>
          <p:cNvSpPr txBox="1"/>
          <p:nvPr/>
        </p:nvSpPr>
        <p:spPr>
          <a:xfrm>
            <a:off x="686266" y="1553425"/>
            <a:ext cx="7703998" cy="1577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Klijentske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biblioteke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</a:pP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Google Cloud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pruža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klijentske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biblioteke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koje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vam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omogućavaju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lako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kreirate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resurse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upravljate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njima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Google Cloud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klijentske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biblioteke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izlažu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API-je u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dve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glavne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svrhe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</a:schemeClr>
              </a:buClr>
              <a:buFont typeface="Symbol" panose="05050102010706020507" pitchFamily="18" charset="2"/>
              <a:buChar char=""/>
            </a:pP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API-ji za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aplikacije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pružaju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pristup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servisima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API-ji za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aplikacije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optimizovani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podržane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jezike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kao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što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Node.js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Python.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Biblioteke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dizajnirane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oko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metafora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servisa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tako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može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 se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radi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servisima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prirodnije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 se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piše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manje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šablonskog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koda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Biblioteke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takođe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pružaju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pomoćnike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autentifikaciju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autorizaciju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Symbol" panose="05050102010706020507" pitchFamily="18" charset="2"/>
              <a:buChar char=""/>
            </a:pP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Administrativni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API-ji nude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funkcionalnost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upravljanje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resursima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Na primer,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mogu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 se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koriste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administratorske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API-je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ako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je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potrebno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napraviti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sopstvene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automatizovane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alate.</a:t>
            </a: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447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210472" y="139552"/>
            <a:ext cx="7951223" cy="1008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1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Kreiranje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instance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7" name="Google Shape;557;p39"/>
          <p:cNvSpPr txBox="1"/>
          <p:nvPr/>
        </p:nvSpPr>
        <p:spPr>
          <a:xfrm>
            <a:off x="-706280" y="1184596"/>
            <a:ext cx="5927701" cy="613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600200" lvl="2" indent="-228600" algn="just">
              <a:lnSpc>
                <a:spcPct val="107000"/>
              </a:lnSpc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Symbol" panose="05050102010706020507" pitchFamily="18" charset="2"/>
              <a:buChar char=""/>
            </a:pP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Preko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interfejsa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8099886">
            <a:off x="8169259" y="2557431"/>
            <a:ext cx="523056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9"/>
          <p:cNvGrpSpPr/>
          <p:nvPr/>
        </p:nvGrpSpPr>
        <p:grpSpPr>
          <a:xfrm rot="-5400000">
            <a:off x="-41162" y="691890"/>
            <a:ext cx="1156175" cy="369300"/>
            <a:chOff x="7777725" y="4404925"/>
            <a:chExt cx="1156175" cy="369300"/>
          </a:xfrm>
        </p:grpSpPr>
        <p:sp>
          <p:nvSpPr>
            <p:cNvPr id="590" name="Google Shape;590;p39"/>
            <p:cNvSpPr/>
            <p:nvPr/>
          </p:nvSpPr>
          <p:spPr>
            <a:xfrm>
              <a:off x="7779250" y="4523850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592" name="Google Shape;592;p39"/>
            <p:cNvCxnSpPr/>
            <p:nvPr/>
          </p:nvCxnSpPr>
          <p:spPr>
            <a:xfrm rot="10800000">
              <a:off x="8520500" y="4532413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4FD72DC-199A-4D64-11C9-C222FD74C8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780" y="1672404"/>
            <a:ext cx="5552440" cy="276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5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210472" y="139552"/>
            <a:ext cx="7951223" cy="1008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1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Kreiranje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instance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7" name="Google Shape;557;p39"/>
          <p:cNvSpPr txBox="1"/>
          <p:nvPr/>
        </p:nvSpPr>
        <p:spPr>
          <a:xfrm>
            <a:off x="-587011" y="1491481"/>
            <a:ext cx="5927701" cy="613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600200" lvl="2" indent="-228600" algn="just">
              <a:lnSpc>
                <a:spcPct val="107000"/>
              </a:lnSpc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Pomoću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gcloud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CLI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8099886">
            <a:off x="8169259" y="2557431"/>
            <a:ext cx="523056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9"/>
          <p:cNvGrpSpPr/>
          <p:nvPr/>
        </p:nvGrpSpPr>
        <p:grpSpPr>
          <a:xfrm rot="-5400000">
            <a:off x="-41162" y="691890"/>
            <a:ext cx="1156175" cy="369300"/>
            <a:chOff x="7777725" y="4404925"/>
            <a:chExt cx="1156175" cy="369300"/>
          </a:xfrm>
        </p:grpSpPr>
        <p:sp>
          <p:nvSpPr>
            <p:cNvPr id="590" name="Google Shape;590;p39"/>
            <p:cNvSpPr/>
            <p:nvPr/>
          </p:nvSpPr>
          <p:spPr>
            <a:xfrm>
              <a:off x="7779250" y="4523850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592" name="Google Shape;592;p39"/>
            <p:cNvCxnSpPr/>
            <p:nvPr/>
          </p:nvCxnSpPr>
          <p:spPr>
            <a:xfrm rot="10800000">
              <a:off x="8520500" y="4532413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7ABA58D-DC99-A70E-FE60-C40B7EA3E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86" y="2301526"/>
            <a:ext cx="6559827" cy="162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643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488329" y="413041"/>
            <a:ext cx="7400212" cy="1053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2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dirty="0" err="1">
                <a:latin typeface="Times New Roman" panose="02020603050405020304" pitchFamily="18" charset="0"/>
                <a:ea typeface="Aptos" panose="020B0004020202020204" pitchFamily="34" charset="0"/>
              </a:rPr>
              <a:t>P</a:t>
            </a:r>
            <a:r>
              <a:rPr lang="en-US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regled</a:t>
            </a:r>
            <a:r>
              <a:rPr lang="en-US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kreiranih</a:t>
            </a:r>
            <a:r>
              <a:rPr lang="en-US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instanci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1" name="Google Shape;551;p39"/>
          <p:cNvSpPr/>
          <p:nvPr/>
        </p:nvSpPr>
        <p:spPr>
          <a:xfrm>
            <a:off x="648286" y="1680926"/>
            <a:ext cx="7704001" cy="2779733"/>
          </a:xfrm>
          <a:prstGeom prst="roundRect">
            <a:avLst>
              <a:gd name="adj" fmla="val 16667"/>
            </a:avLst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9"/>
          <p:cNvSpPr txBox="1"/>
          <p:nvPr/>
        </p:nvSpPr>
        <p:spPr>
          <a:xfrm>
            <a:off x="791713" y="1814567"/>
            <a:ext cx="7114833" cy="1004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Pomoću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komande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i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gcloud</a:t>
            </a:r>
            <a:r>
              <a:rPr lang="en-US" i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i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sql</a:t>
            </a:r>
            <a:r>
              <a:rPr lang="en-US" i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instances list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mogu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pregledati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sve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kreirane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instance,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čemu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dobijaju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osnovne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informacije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o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kreiranim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instancama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8099886">
            <a:off x="8169259" y="2557431"/>
            <a:ext cx="523056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9"/>
          <p:cNvGrpSpPr/>
          <p:nvPr/>
        </p:nvGrpSpPr>
        <p:grpSpPr>
          <a:xfrm rot="-5400000">
            <a:off x="-41162" y="691890"/>
            <a:ext cx="1156175" cy="369300"/>
            <a:chOff x="7777725" y="4404925"/>
            <a:chExt cx="1156175" cy="369300"/>
          </a:xfrm>
        </p:grpSpPr>
        <p:sp>
          <p:nvSpPr>
            <p:cNvPr id="590" name="Google Shape;590;p39"/>
            <p:cNvSpPr/>
            <p:nvPr/>
          </p:nvSpPr>
          <p:spPr>
            <a:xfrm>
              <a:off x="7779250" y="4523850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592" name="Google Shape;592;p39"/>
            <p:cNvCxnSpPr/>
            <p:nvPr/>
          </p:nvCxnSpPr>
          <p:spPr>
            <a:xfrm rot="10800000">
              <a:off x="8520500" y="4532413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2A4C538-B607-54CE-BBB0-F09132075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86" y="2548118"/>
            <a:ext cx="59436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2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1"/>
          <p:cNvSpPr txBox="1">
            <a:spLocks noGrp="1"/>
          </p:cNvSpPr>
          <p:nvPr>
            <p:ph type="title"/>
          </p:nvPr>
        </p:nvSpPr>
        <p:spPr>
          <a:xfrm>
            <a:off x="438882" y="238106"/>
            <a:ext cx="7704000" cy="797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2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Dostupnost</a:t>
            </a: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instance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5" name="Google Shape;645;p41"/>
          <p:cNvSpPr/>
          <p:nvPr/>
        </p:nvSpPr>
        <p:spPr>
          <a:xfrm>
            <a:off x="1262268" y="1920883"/>
            <a:ext cx="6669156" cy="2497742"/>
          </a:xfrm>
          <a:prstGeom prst="rect">
            <a:avLst/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en-GB" sz="12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8" name="Google Shape;658;p41"/>
          <p:cNvPicPr preferRelativeResize="0"/>
          <p:nvPr/>
        </p:nvPicPr>
        <p:blipFill rotWithShape="1">
          <a:blip r:embed="rId3">
            <a:alphaModFix amt="40000"/>
          </a:blip>
          <a:srcRect t="46586"/>
          <a:stretch/>
        </p:blipFill>
        <p:spPr>
          <a:xfrm rot="5400000">
            <a:off x="8105537" y="2445687"/>
            <a:ext cx="1367199" cy="730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41"/>
          <p:cNvGrpSpPr/>
          <p:nvPr/>
        </p:nvGrpSpPr>
        <p:grpSpPr>
          <a:xfrm rot="5400000">
            <a:off x="426105" y="445028"/>
            <a:ext cx="328561" cy="328561"/>
            <a:chOff x="2040096" y="423669"/>
            <a:chExt cx="328561" cy="328561"/>
          </a:xfrm>
        </p:grpSpPr>
        <p:sp>
          <p:nvSpPr>
            <p:cNvPr id="660" name="Google Shape;660;p41"/>
            <p:cNvSpPr/>
            <p:nvPr/>
          </p:nvSpPr>
          <p:spPr>
            <a:xfrm rot="-2700000">
              <a:off x="2060130" y="63546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1" name="Google Shape;661;p41"/>
            <p:cNvSpPr/>
            <p:nvPr/>
          </p:nvSpPr>
          <p:spPr>
            <a:xfrm rot="-2700000">
              <a:off x="2156011" y="53958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2" name="Google Shape;662;p41"/>
            <p:cNvSpPr/>
            <p:nvPr/>
          </p:nvSpPr>
          <p:spPr>
            <a:xfrm rot="-2700000">
              <a:off x="2251891" y="443703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63" name="Google Shape;663;p41"/>
          <p:cNvGrpSpPr/>
          <p:nvPr/>
        </p:nvGrpSpPr>
        <p:grpSpPr>
          <a:xfrm>
            <a:off x="4290882" y="4603851"/>
            <a:ext cx="562255" cy="250159"/>
            <a:chOff x="5919913" y="4443375"/>
            <a:chExt cx="1066089" cy="474325"/>
          </a:xfrm>
        </p:grpSpPr>
        <p:sp>
          <p:nvSpPr>
            <p:cNvPr id="664" name="Google Shape;664;p41"/>
            <p:cNvSpPr/>
            <p:nvPr/>
          </p:nvSpPr>
          <p:spPr>
            <a:xfrm>
              <a:off x="5919913" y="4443375"/>
              <a:ext cx="1066089" cy="474317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6019849" y="4532301"/>
              <a:ext cx="866236" cy="385400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" name="Google Shape;557;p39">
            <a:extLst>
              <a:ext uri="{FF2B5EF4-FFF2-40B4-BE49-F238E27FC236}">
                <a16:creationId xmlns:a16="http://schemas.microsoft.com/office/drawing/2014/main" id="{194153B7-5B61-BE21-8E04-28A49EEDACB6}"/>
              </a:ext>
            </a:extLst>
          </p:cNvPr>
          <p:cNvSpPr txBox="1"/>
          <p:nvPr/>
        </p:nvSpPr>
        <p:spPr>
          <a:xfrm>
            <a:off x="1309101" y="1330677"/>
            <a:ext cx="6669155" cy="467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Clr>
                <a:schemeClr val="tx1">
                  <a:lumMod val="85000"/>
                </a:schemeClr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Cloud SQL instance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mogu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imati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javnu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privatnu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IP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adresu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 </a:t>
            </a:r>
            <a:endParaRPr lang="en-GB" sz="1900" b="1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sp>
        <p:nvSpPr>
          <p:cNvPr id="4" name="Google Shape;557;p39">
            <a:extLst>
              <a:ext uri="{FF2B5EF4-FFF2-40B4-BE49-F238E27FC236}">
                <a16:creationId xmlns:a16="http://schemas.microsoft.com/office/drawing/2014/main" id="{FF11160A-48F0-6F25-E253-65E359F2366A}"/>
              </a:ext>
            </a:extLst>
          </p:cNvPr>
          <p:cNvSpPr txBox="1"/>
          <p:nvPr/>
        </p:nvSpPr>
        <p:spPr>
          <a:xfrm>
            <a:off x="1229632" y="2151238"/>
            <a:ext cx="6619464" cy="2037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95000"/>
                </a:schemeClr>
              </a:buClr>
              <a:buFont typeface="Symbol" panose="05050102010706020507" pitchFamily="18" charset="2"/>
              <a:buChar char=""/>
            </a:pP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Privatna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IP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adresa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je IPv4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adresa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kojoj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može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pristupiti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virtuelnom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privatnom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oblaku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(VPC).</a:t>
            </a:r>
            <a:r>
              <a:rPr lang="en-GB" kern="1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Ovu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adresu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možete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koristiti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povezivanje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drugih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resursa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pristupom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VPC-u.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Veze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preko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privatnog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IP-a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obično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obezbeđuju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nižu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latenciju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ograničene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vektore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napada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jer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ne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zahtevaju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prelazak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preko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interneta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Clr>
                <a:schemeClr val="tx1">
                  <a:lumMod val="95000"/>
                </a:schemeClr>
              </a:buClr>
              <a:buFont typeface="Symbol" panose="05050102010706020507" pitchFamily="18" charset="2"/>
              <a:buChar char=""/>
            </a:pP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Javna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IP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adresa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je IPv4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adresa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koja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je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dostupna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eksterno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javnom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internetu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Ova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adresa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može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 prima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veze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uređaja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unutar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van Google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mreže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uključujući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lokacije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kao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što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vaš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dom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ili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kancelarija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384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1"/>
          <p:cNvSpPr txBox="1">
            <a:spLocks noGrp="1"/>
          </p:cNvSpPr>
          <p:nvPr>
            <p:ph type="title"/>
          </p:nvPr>
        </p:nvSpPr>
        <p:spPr>
          <a:xfrm>
            <a:off x="438882" y="238106"/>
            <a:ext cx="7704000" cy="797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2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Autorizovanje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Autentifikacija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5" name="Google Shape;645;p41"/>
          <p:cNvSpPr/>
          <p:nvPr/>
        </p:nvSpPr>
        <p:spPr>
          <a:xfrm>
            <a:off x="754666" y="1434155"/>
            <a:ext cx="7574325" cy="3072555"/>
          </a:xfrm>
          <a:prstGeom prst="rect">
            <a:avLst/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en-GB" sz="12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8" name="Google Shape;658;p41"/>
          <p:cNvPicPr preferRelativeResize="0"/>
          <p:nvPr/>
        </p:nvPicPr>
        <p:blipFill rotWithShape="1">
          <a:blip r:embed="rId3">
            <a:alphaModFix amt="40000"/>
          </a:blip>
          <a:srcRect t="46586"/>
          <a:stretch/>
        </p:blipFill>
        <p:spPr>
          <a:xfrm rot="5400000">
            <a:off x="8105537" y="2445687"/>
            <a:ext cx="1367199" cy="730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41"/>
          <p:cNvGrpSpPr/>
          <p:nvPr/>
        </p:nvGrpSpPr>
        <p:grpSpPr>
          <a:xfrm rot="5400000">
            <a:off x="426105" y="445028"/>
            <a:ext cx="328561" cy="328561"/>
            <a:chOff x="2040096" y="423669"/>
            <a:chExt cx="328561" cy="328561"/>
          </a:xfrm>
        </p:grpSpPr>
        <p:sp>
          <p:nvSpPr>
            <p:cNvPr id="660" name="Google Shape;660;p41"/>
            <p:cNvSpPr/>
            <p:nvPr/>
          </p:nvSpPr>
          <p:spPr>
            <a:xfrm rot="-2700000">
              <a:off x="2060130" y="63546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1" name="Google Shape;661;p41"/>
            <p:cNvSpPr/>
            <p:nvPr/>
          </p:nvSpPr>
          <p:spPr>
            <a:xfrm rot="-2700000">
              <a:off x="2156011" y="53958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2" name="Google Shape;662;p41"/>
            <p:cNvSpPr/>
            <p:nvPr/>
          </p:nvSpPr>
          <p:spPr>
            <a:xfrm rot="-2700000">
              <a:off x="2251891" y="443703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63" name="Google Shape;663;p41"/>
          <p:cNvGrpSpPr/>
          <p:nvPr/>
        </p:nvGrpSpPr>
        <p:grpSpPr>
          <a:xfrm>
            <a:off x="4290882" y="4603851"/>
            <a:ext cx="562255" cy="250159"/>
            <a:chOff x="5919913" y="4443375"/>
            <a:chExt cx="1066089" cy="474325"/>
          </a:xfrm>
        </p:grpSpPr>
        <p:sp>
          <p:nvSpPr>
            <p:cNvPr id="664" name="Google Shape;664;p41"/>
            <p:cNvSpPr/>
            <p:nvPr/>
          </p:nvSpPr>
          <p:spPr>
            <a:xfrm>
              <a:off x="5919913" y="4443375"/>
              <a:ext cx="1066089" cy="474317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6019849" y="4532301"/>
              <a:ext cx="866236" cy="385400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" name="Google Shape;557;p39">
            <a:extLst>
              <a:ext uri="{FF2B5EF4-FFF2-40B4-BE49-F238E27FC236}">
                <a16:creationId xmlns:a16="http://schemas.microsoft.com/office/drawing/2014/main" id="{194153B7-5B61-BE21-8E04-28A49EEDACB6}"/>
              </a:ext>
            </a:extLst>
          </p:cNvPr>
          <p:cNvSpPr txBox="1"/>
          <p:nvPr/>
        </p:nvSpPr>
        <p:spPr>
          <a:xfrm>
            <a:off x="754666" y="1311874"/>
            <a:ext cx="6669155" cy="467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  <a:buClr>
                <a:schemeClr val="tx1">
                  <a:lumMod val="9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Autorizovanje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Cloud SQL-a se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može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izvršiti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tri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načina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B" sz="1600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557;p39">
            <a:extLst>
              <a:ext uri="{FF2B5EF4-FFF2-40B4-BE49-F238E27FC236}">
                <a16:creationId xmlns:a16="http://schemas.microsoft.com/office/drawing/2014/main" id="{FF11160A-48F0-6F25-E253-65E359F2366A}"/>
              </a:ext>
            </a:extLst>
          </p:cNvPr>
          <p:cNvSpPr txBox="1"/>
          <p:nvPr/>
        </p:nvSpPr>
        <p:spPr>
          <a:xfrm>
            <a:off x="1232096" y="2036995"/>
            <a:ext cx="6619464" cy="2037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95000"/>
                </a:schemeClr>
              </a:buClr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Cloud SQL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jezički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konektori</a:t>
            </a:r>
            <a:endParaRPr lang="en-US" sz="16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95000"/>
                </a:schemeClr>
              </a:buClr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Cloud SQL Auth proxy</a:t>
            </a:r>
            <a:endParaRPr lang="en-US" sz="16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95000"/>
                </a:schemeClr>
              </a:buClr>
              <a:buFont typeface="Symbol" panose="05050102010706020507" pitchFamily="18" charset="2"/>
              <a:buChar char=""/>
            </a:pP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Samoupravljani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SSL/TLS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sertifikati</a:t>
            </a:r>
            <a:endParaRPr lang="en-GB" sz="16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557;p39">
            <a:extLst>
              <a:ext uri="{FF2B5EF4-FFF2-40B4-BE49-F238E27FC236}">
                <a16:creationId xmlns:a16="http://schemas.microsoft.com/office/drawing/2014/main" id="{775F5941-8B07-5DE4-2506-D95377868A84}"/>
              </a:ext>
            </a:extLst>
          </p:cNvPr>
          <p:cNvSpPr txBox="1"/>
          <p:nvPr/>
        </p:nvSpPr>
        <p:spPr>
          <a:xfrm>
            <a:off x="815009" y="3260534"/>
            <a:ext cx="7327873" cy="121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9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Autentifikacija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obezbeđuje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kontrolu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pristupa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proverom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identiteta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korisnika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Za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krajnje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korisnike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autentifikacija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postiže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kada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korisnik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unese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akreditive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korisničko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ime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lozinku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). Za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aplikacije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autentifikacija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postiže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kada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su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akreditivi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korisnika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dodeljeni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nalogu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usluge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sz="1600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60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 err="1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Uvod</a:t>
            </a:r>
            <a:endParaRPr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9" name="Google Shape;309;p27"/>
          <p:cNvSpPr txBox="1"/>
          <p:nvPr/>
        </p:nvSpPr>
        <p:spPr>
          <a:xfrm>
            <a:off x="673588" y="1312239"/>
            <a:ext cx="7704000" cy="2703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just">
              <a:buClr>
                <a:schemeClr val="tx1">
                  <a:lumMod val="9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savremenom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poslovnom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okruženju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tehnologija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igra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ključnu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ulogu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u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omogućavanju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efikasnosti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fleksibilnosti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inovacija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Jedan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od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najvažnijih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tehnoloških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pomaka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poslednjih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decenija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je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razvoj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cloud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tehnologija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koje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su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transformisale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način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koji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organizacije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upravljaju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svojim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IT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resursima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 </a:t>
            </a: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 algn="just">
              <a:buClr>
                <a:schemeClr val="tx1">
                  <a:lumMod val="9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kontekstu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cloud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tehnologija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pojam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Database as a Service (DBaaS)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zauzima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posebno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mesto. DBaaS je model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usluge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u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kojem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provajderi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nude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kompletno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upravljanje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bazom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kao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uslugu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putem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interneta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</a:t>
            </a:r>
          </a:p>
          <a:p>
            <a:pPr marL="171450" indent="-171450" algn="just">
              <a:buClr>
                <a:schemeClr val="tx1">
                  <a:lumMod val="9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Cloud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tehnologije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DBaaS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predstavljaju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alate za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modernizaciju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optimizaciju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poslovanja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omogućavajući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organizacijama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budu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fleksibilnije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efikasnije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sigurnije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upravljanju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svojim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IT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resursima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bazama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0" name="Google Shape;310;p27"/>
          <p:cNvSpPr/>
          <p:nvPr/>
        </p:nvSpPr>
        <p:spPr>
          <a:xfrm>
            <a:off x="1010225" y="4664775"/>
            <a:ext cx="1536975" cy="241725"/>
          </a:xfrm>
          <a:custGeom>
            <a:avLst/>
            <a:gdLst/>
            <a:ahLst/>
            <a:cxnLst/>
            <a:rect l="l" t="t" r="r" b="b"/>
            <a:pathLst>
              <a:path w="61479" h="9669" extrusionOk="0">
                <a:moveTo>
                  <a:pt x="40409" y="196260"/>
                </a:moveTo>
                <a:lnTo>
                  <a:pt x="40409" y="186591"/>
                </a:lnTo>
                <a:lnTo>
                  <a:pt x="101888" y="186591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  <p:txBody>
          <a:bodyPr/>
          <a:lstStyle/>
          <a:p>
            <a:endParaRPr lang="en-GB"/>
          </a:p>
        </p:txBody>
      </p:sp>
      <p:grpSp>
        <p:nvGrpSpPr>
          <p:cNvPr id="311" name="Google Shape;311;p27"/>
          <p:cNvGrpSpPr/>
          <p:nvPr/>
        </p:nvGrpSpPr>
        <p:grpSpPr>
          <a:xfrm rot="10800000">
            <a:off x="8236947" y="492400"/>
            <a:ext cx="636851" cy="94200"/>
            <a:chOff x="227760" y="1130801"/>
            <a:chExt cx="3466800" cy="94200"/>
          </a:xfrm>
        </p:grpSpPr>
        <p:cxnSp>
          <p:nvCxnSpPr>
            <p:cNvPr id="312" name="Google Shape;312;p27"/>
            <p:cNvCxnSpPr/>
            <p:nvPr/>
          </p:nvCxnSpPr>
          <p:spPr>
            <a:xfrm>
              <a:off x="227760" y="1225001"/>
              <a:ext cx="346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13" name="Google Shape;313;p27"/>
            <p:cNvCxnSpPr/>
            <p:nvPr/>
          </p:nvCxnSpPr>
          <p:spPr>
            <a:xfrm>
              <a:off x="227760" y="1130801"/>
              <a:ext cx="2701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pic>
        <p:nvPicPr>
          <p:cNvPr id="314" name="Google Shape;314;p27"/>
          <p:cNvPicPr preferRelativeResize="0"/>
          <p:nvPr/>
        </p:nvPicPr>
        <p:blipFill rotWithShape="1">
          <a:blip r:embed="rId3">
            <a:alphaModFix amt="50000"/>
          </a:blip>
          <a:srcRect l="26344" t="28964" r="29123" b="29627"/>
          <a:stretch/>
        </p:blipFill>
        <p:spPr>
          <a:xfrm rot="7">
            <a:off x="7821339" y="4015683"/>
            <a:ext cx="232924" cy="2165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9022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352275" y="168356"/>
            <a:ext cx="7927021" cy="1445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2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dirty="0" err="1">
                <a:latin typeface="Times New Roman" panose="02020603050405020304" pitchFamily="18" charset="0"/>
                <a:ea typeface="Aptos" panose="020B0004020202020204" pitchFamily="34" charset="0"/>
              </a:rPr>
              <a:t>P</a:t>
            </a:r>
            <a:r>
              <a:rPr lang="en-US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ovezivanje</a:t>
            </a:r>
            <a:r>
              <a:rPr lang="en-US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na</a:t>
            </a:r>
            <a:r>
              <a:rPr lang="en-US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instancu</a:t>
            </a:r>
            <a:r>
              <a:rPr lang="en-US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pomoću</a:t>
            </a:r>
            <a:r>
              <a:rPr lang="en-US" dirty="0"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SSMS-a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1" name="Google Shape;551;p39"/>
          <p:cNvSpPr/>
          <p:nvPr/>
        </p:nvSpPr>
        <p:spPr>
          <a:xfrm>
            <a:off x="719999" y="1381539"/>
            <a:ext cx="7704001" cy="3080093"/>
          </a:xfrm>
          <a:prstGeom prst="roundRect">
            <a:avLst>
              <a:gd name="adj" fmla="val 16667"/>
            </a:avLst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8099886">
            <a:off x="8169259" y="2557431"/>
            <a:ext cx="523056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9"/>
          <p:cNvGrpSpPr/>
          <p:nvPr/>
        </p:nvGrpSpPr>
        <p:grpSpPr>
          <a:xfrm rot="-5400000">
            <a:off x="-41162" y="691890"/>
            <a:ext cx="1156175" cy="369300"/>
            <a:chOff x="7777725" y="4404925"/>
            <a:chExt cx="1156175" cy="369300"/>
          </a:xfrm>
        </p:grpSpPr>
        <p:sp>
          <p:nvSpPr>
            <p:cNvPr id="590" name="Google Shape;590;p39"/>
            <p:cNvSpPr/>
            <p:nvPr/>
          </p:nvSpPr>
          <p:spPr>
            <a:xfrm>
              <a:off x="7779250" y="4523850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592" name="Google Shape;592;p39"/>
            <p:cNvCxnSpPr/>
            <p:nvPr/>
          </p:nvCxnSpPr>
          <p:spPr>
            <a:xfrm rot="10800000">
              <a:off x="8520500" y="4532413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5C81441-E2E7-BDD4-BD94-1F50474D45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045" y="1532205"/>
            <a:ext cx="2581910" cy="277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95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352275" y="168356"/>
            <a:ext cx="7927021" cy="1445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2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dirty="0" err="1">
                <a:latin typeface="Times New Roman" panose="02020603050405020304" pitchFamily="18" charset="0"/>
                <a:ea typeface="Aptos" panose="020B0004020202020204" pitchFamily="34" charset="0"/>
              </a:rPr>
              <a:t>Kreiranje</a:t>
            </a:r>
            <a:r>
              <a:rPr lang="en-US" dirty="0"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Aptos" panose="020B0004020202020204" pitchFamily="34" charset="0"/>
              </a:rPr>
              <a:t>baze</a:t>
            </a:r>
            <a:r>
              <a:rPr lang="en-US" dirty="0"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1" name="Google Shape;551;p39"/>
          <p:cNvSpPr/>
          <p:nvPr/>
        </p:nvSpPr>
        <p:spPr>
          <a:xfrm>
            <a:off x="719999" y="1381539"/>
            <a:ext cx="7704001" cy="3080093"/>
          </a:xfrm>
          <a:prstGeom prst="roundRect">
            <a:avLst>
              <a:gd name="adj" fmla="val 16667"/>
            </a:avLst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8099886">
            <a:off x="8169259" y="2557431"/>
            <a:ext cx="523056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9"/>
          <p:cNvGrpSpPr/>
          <p:nvPr/>
        </p:nvGrpSpPr>
        <p:grpSpPr>
          <a:xfrm rot="-5400000">
            <a:off x="-41162" y="691890"/>
            <a:ext cx="1156175" cy="369300"/>
            <a:chOff x="7777725" y="4404925"/>
            <a:chExt cx="1156175" cy="369300"/>
          </a:xfrm>
        </p:grpSpPr>
        <p:sp>
          <p:nvSpPr>
            <p:cNvPr id="590" name="Google Shape;590;p39"/>
            <p:cNvSpPr/>
            <p:nvPr/>
          </p:nvSpPr>
          <p:spPr>
            <a:xfrm>
              <a:off x="7779250" y="4523850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592" name="Google Shape;592;p39"/>
            <p:cNvCxnSpPr/>
            <p:nvPr/>
          </p:nvCxnSpPr>
          <p:spPr>
            <a:xfrm rot="10800000">
              <a:off x="8520500" y="4532413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138D892-4973-EBF9-0408-1C6A6DAE7A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75" y="1559827"/>
            <a:ext cx="4895850" cy="272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29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352275" y="184810"/>
            <a:ext cx="7951223" cy="1008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1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Backup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7" name="Google Shape;557;p39"/>
          <p:cNvSpPr txBox="1"/>
          <p:nvPr/>
        </p:nvSpPr>
        <p:spPr>
          <a:xfrm>
            <a:off x="540215" y="1086542"/>
            <a:ext cx="7763283" cy="2233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9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Backup-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ovi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vam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pomažu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vratite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izgubljene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podatke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vašu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Cloud SQL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instancu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Pored toga,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ako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instanca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ima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problema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možete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je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vratiti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prethodno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stanje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korišćenjem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backup-a da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biste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je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prepisali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Omogućite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automatske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backup-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ove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svaku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instancu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koja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sadrži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neophodne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podatke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Backup-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ovi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štite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podatke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od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gubitka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ili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oštećenja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Izrada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backup-a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oporavak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je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primenljiva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samo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primarne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instance.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9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Cloud SQL ne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pravi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backup instance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ako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zaustavite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ili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izbrišete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instancu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Ako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izbrišete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instancu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podaci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čuvaju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samo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4 dana. </a:t>
            </a:r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8099886">
            <a:off x="8169259" y="2557431"/>
            <a:ext cx="523056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9"/>
          <p:cNvGrpSpPr/>
          <p:nvPr/>
        </p:nvGrpSpPr>
        <p:grpSpPr>
          <a:xfrm rot="-5400000">
            <a:off x="-41162" y="691890"/>
            <a:ext cx="1156175" cy="369300"/>
            <a:chOff x="7777725" y="4404925"/>
            <a:chExt cx="1156175" cy="369300"/>
          </a:xfrm>
        </p:grpSpPr>
        <p:sp>
          <p:nvSpPr>
            <p:cNvPr id="590" name="Google Shape;590;p39"/>
            <p:cNvSpPr/>
            <p:nvPr/>
          </p:nvSpPr>
          <p:spPr>
            <a:xfrm>
              <a:off x="7779250" y="4523850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592" name="Google Shape;592;p39"/>
            <p:cNvCxnSpPr/>
            <p:nvPr/>
          </p:nvCxnSpPr>
          <p:spPr>
            <a:xfrm rot="10800000">
              <a:off x="8520500" y="4532413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2" name="Google Shape;557;p39">
            <a:extLst>
              <a:ext uri="{FF2B5EF4-FFF2-40B4-BE49-F238E27FC236}">
                <a16:creationId xmlns:a16="http://schemas.microsoft.com/office/drawing/2014/main" id="{B57F9617-BBE2-64A7-D7CF-0401CA297A94}"/>
              </a:ext>
            </a:extLst>
          </p:cNvPr>
          <p:cNvSpPr txBox="1"/>
          <p:nvPr/>
        </p:nvSpPr>
        <p:spPr>
          <a:xfrm>
            <a:off x="840502" y="3014734"/>
            <a:ext cx="7763283" cy="1785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2" indent="-285750" algn="just">
              <a:lnSpc>
                <a:spcPct val="107000"/>
              </a:lnSpc>
              <a:spcAft>
                <a:spcPts val="800"/>
              </a:spcAft>
              <a:buClr>
                <a:schemeClr val="tx1">
                  <a:lumMod val="95000"/>
                </a:schemeClr>
              </a:buClr>
              <a:buFont typeface="Wingdings" panose="05000000000000000000" pitchFamily="2" charset="2"/>
              <a:buChar char="v"/>
            </a:pPr>
            <a:endParaRPr lang="en-US" sz="1600" kern="1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07000"/>
              </a:lnSpc>
              <a:spcAft>
                <a:spcPts val="800"/>
              </a:spcAft>
              <a:buClr>
                <a:schemeClr val="tx1">
                  <a:lumMod val="95000"/>
                </a:schemeClr>
              </a:buClr>
            </a:pP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Cloud SQL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vrši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dve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vrste</a:t>
            </a:r>
            <a:r>
              <a:rPr lang="en-U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backup-a:</a:t>
            </a:r>
            <a:endParaRPr lang="en-GB" sz="16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lvl="6" indent="-285750" algn="just">
              <a:lnSpc>
                <a:spcPct val="107000"/>
              </a:lnSpc>
              <a:spcAft>
                <a:spcPts val="800"/>
              </a:spcAft>
              <a:buClr>
                <a:schemeClr val="tx1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Backup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zahtev</a:t>
            </a:r>
            <a:endParaRPr lang="en-US" sz="16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lvl="5" indent="-285750" algn="just">
              <a:lnSpc>
                <a:spcPct val="107000"/>
              </a:lnSpc>
              <a:spcAft>
                <a:spcPts val="800"/>
              </a:spcAft>
              <a:buClr>
                <a:schemeClr val="tx1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Automatizovani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backup</a:t>
            </a:r>
            <a:endParaRPr lang="en-GB" sz="16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896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352275" y="168657"/>
            <a:ext cx="7951223" cy="1008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1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b="1" i="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Kreiranje</a:t>
            </a:r>
            <a:r>
              <a:rPr lang="en-US" b="1" i="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backup-a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7" name="Google Shape;557;p39"/>
          <p:cNvSpPr txBox="1"/>
          <p:nvPr/>
        </p:nvSpPr>
        <p:spPr>
          <a:xfrm>
            <a:off x="479763" y="903291"/>
            <a:ext cx="7412643" cy="346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sz="1800" kern="100" dirty="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8099886">
            <a:off x="8169259" y="2557431"/>
            <a:ext cx="523056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9"/>
          <p:cNvGrpSpPr/>
          <p:nvPr/>
        </p:nvGrpSpPr>
        <p:grpSpPr>
          <a:xfrm rot="-5400000">
            <a:off x="-41162" y="691890"/>
            <a:ext cx="1156175" cy="369300"/>
            <a:chOff x="7777725" y="4404925"/>
            <a:chExt cx="1156175" cy="369300"/>
          </a:xfrm>
        </p:grpSpPr>
        <p:sp>
          <p:nvSpPr>
            <p:cNvPr id="590" name="Google Shape;590;p39"/>
            <p:cNvSpPr/>
            <p:nvPr/>
          </p:nvSpPr>
          <p:spPr>
            <a:xfrm>
              <a:off x="7779250" y="4523850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592" name="Google Shape;592;p39"/>
            <p:cNvCxnSpPr/>
            <p:nvPr/>
          </p:nvCxnSpPr>
          <p:spPr>
            <a:xfrm rot="10800000">
              <a:off x="8520500" y="4532413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3" name="Google Shape;557;p39">
            <a:extLst>
              <a:ext uri="{FF2B5EF4-FFF2-40B4-BE49-F238E27FC236}">
                <a16:creationId xmlns:a16="http://schemas.microsoft.com/office/drawing/2014/main" id="{9A0237D2-267C-CA74-477F-10F6DD0D24DE}"/>
              </a:ext>
            </a:extLst>
          </p:cNvPr>
          <p:cNvSpPr txBox="1"/>
          <p:nvPr/>
        </p:nvSpPr>
        <p:spPr>
          <a:xfrm>
            <a:off x="562905" y="1187580"/>
            <a:ext cx="7703998" cy="587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Kreiranje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backup-a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zahtev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557;p39">
            <a:extLst>
              <a:ext uri="{FF2B5EF4-FFF2-40B4-BE49-F238E27FC236}">
                <a16:creationId xmlns:a16="http://schemas.microsoft.com/office/drawing/2014/main" id="{12094A7A-175D-C1C1-20BC-C620CD178836}"/>
              </a:ext>
            </a:extLst>
          </p:cNvPr>
          <p:cNvSpPr txBox="1"/>
          <p:nvPr/>
        </p:nvSpPr>
        <p:spPr>
          <a:xfrm>
            <a:off x="-586410" y="2925035"/>
            <a:ext cx="5431883" cy="587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Kreiranje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automatskog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backup-a:</a:t>
            </a: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85C46C0-37F1-1B2D-EAFA-DE0C1620D8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720493"/>
            <a:ext cx="5943600" cy="1029335"/>
          </a:xfrm>
          <a:prstGeom prst="rect">
            <a:avLst/>
          </a:prstGeom>
        </p:spPr>
      </p:pic>
      <p:pic>
        <p:nvPicPr>
          <p:cNvPr id="7" name="Picture 6" descr="A black and white image of a computer screen&#10;&#10;Description automatically generated">
            <a:extLst>
              <a:ext uri="{FF2B5EF4-FFF2-40B4-BE49-F238E27FC236}">
                <a16:creationId xmlns:a16="http://schemas.microsoft.com/office/drawing/2014/main" id="{CCDAF644-889B-4E0C-B057-A8269CBFD8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519089"/>
            <a:ext cx="594360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27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1"/>
          <p:cNvSpPr txBox="1">
            <a:spLocks noGrp="1"/>
          </p:cNvSpPr>
          <p:nvPr>
            <p:ph type="title"/>
          </p:nvPr>
        </p:nvSpPr>
        <p:spPr>
          <a:xfrm>
            <a:off x="51339" y="279026"/>
            <a:ext cx="8100030" cy="797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2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b="1" i="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Backup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8" name="Google Shape;658;p41"/>
          <p:cNvPicPr preferRelativeResize="0"/>
          <p:nvPr/>
        </p:nvPicPr>
        <p:blipFill rotWithShape="1">
          <a:blip r:embed="rId3">
            <a:alphaModFix amt="40000"/>
          </a:blip>
          <a:srcRect t="46586"/>
          <a:stretch/>
        </p:blipFill>
        <p:spPr>
          <a:xfrm rot="5400000">
            <a:off x="8105537" y="2445687"/>
            <a:ext cx="1367199" cy="730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41"/>
          <p:cNvGrpSpPr/>
          <p:nvPr/>
        </p:nvGrpSpPr>
        <p:grpSpPr>
          <a:xfrm rot="5400000">
            <a:off x="426105" y="445028"/>
            <a:ext cx="328561" cy="328561"/>
            <a:chOff x="2040096" y="423669"/>
            <a:chExt cx="328561" cy="328561"/>
          </a:xfrm>
        </p:grpSpPr>
        <p:sp>
          <p:nvSpPr>
            <p:cNvPr id="660" name="Google Shape;660;p41"/>
            <p:cNvSpPr/>
            <p:nvPr/>
          </p:nvSpPr>
          <p:spPr>
            <a:xfrm rot="-2700000">
              <a:off x="2060130" y="63546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1" name="Google Shape;661;p41"/>
            <p:cNvSpPr/>
            <p:nvPr/>
          </p:nvSpPr>
          <p:spPr>
            <a:xfrm rot="-2700000">
              <a:off x="2156011" y="53958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2" name="Google Shape;662;p41"/>
            <p:cNvSpPr/>
            <p:nvPr/>
          </p:nvSpPr>
          <p:spPr>
            <a:xfrm rot="-2700000">
              <a:off x="2251891" y="443703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63" name="Google Shape;663;p41"/>
          <p:cNvGrpSpPr/>
          <p:nvPr/>
        </p:nvGrpSpPr>
        <p:grpSpPr>
          <a:xfrm>
            <a:off x="4290882" y="4603851"/>
            <a:ext cx="562255" cy="250159"/>
            <a:chOff x="5919913" y="4443375"/>
            <a:chExt cx="1066089" cy="474325"/>
          </a:xfrm>
        </p:grpSpPr>
        <p:sp>
          <p:nvSpPr>
            <p:cNvPr id="664" name="Google Shape;664;p41"/>
            <p:cNvSpPr/>
            <p:nvPr/>
          </p:nvSpPr>
          <p:spPr>
            <a:xfrm>
              <a:off x="5919913" y="4443375"/>
              <a:ext cx="1066089" cy="474317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6019849" y="4532301"/>
              <a:ext cx="866236" cy="385400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0" name="Rectangle 10">
            <a:extLst>
              <a:ext uri="{FF2B5EF4-FFF2-40B4-BE49-F238E27FC236}">
                <a16:creationId xmlns:a16="http://schemas.microsoft.com/office/drawing/2014/main" id="{DBE53E5A-99FD-5D36-8C4D-837E37D78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85" y="1225202"/>
            <a:ext cx="608753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Pregled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kreiranih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backup-a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interfejsno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preko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komandne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linije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:</a:t>
            </a:r>
            <a:endParaRPr kumimoji="0" lang="en-GB" altLang="en-US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13C4EC4B-2134-3F65-5BE2-B85A28FE8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169E0CF7-8729-412E-4BEE-CD800751E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505" y="3061179"/>
            <a:ext cx="342754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Pregled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informacija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o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konkretnom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backup-u</a:t>
            </a:r>
            <a:endParaRPr kumimoji="0" lang="en-GB" altLang="en-US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A1F88DB9-0BE8-9E17-8260-E849B9662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85" y="348331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80A1B2F-3152-FEB3-7DD6-FC47E26D82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275" y="1570487"/>
            <a:ext cx="4566303" cy="1467242"/>
          </a:xfrm>
          <a:prstGeom prst="rect">
            <a:avLst/>
          </a:prstGeom>
        </p:spPr>
      </p:pic>
      <p:pic>
        <p:nvPicPr>
          <p:cNvPr id="3" name="Picture 2" descr="A black rectangular object with a white border&#10;&#10;Description automatically generated">
            <a:extLst>
              <a:ext uri="{FF2B5EF4-FFF2-40B4-BE49-F238E27FC236}">
                <a16:creationId xmlns:a16="http://schemas.microsoft.com/office/drawing/2014/main" id="{97363071-79B9-1798-FE7B-D33C50A39B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385196"/>
            <a:ext cx="5943600" cy="126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666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82344" y="185218"/>
            <a:ext cx="8835884" cy="1053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marR="0" indent="-27432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kern="1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konfiguracije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7" name="Google Shape;557;p39"/>
          <p:cNvSpPr txBox="1"/>
          <p:nvPr/>
        </p:nvSpPr>
        <p:spPr>
          <a:xfrm>
            <a:off x="596388" y="1356321"/>
            <a:ext cx="7642227" cy="2211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95000"/>
                </a:schemeClr>
              </a:buClr>
              <a:buFont typeface="Wingdings" panose="05000000000000000000" pitchFamily="2" charset="2"/>
              <a:buChar char="v"/>
            </a:pPr>
            <a:r>
              <a:rPr lang="sr-Latn-RS" sz="16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Prilikom kreiranja/ažuriranja instance postoji opcija za omogućavanje visoke dostupnosti (HA) instance, pri čemu se obezbeđuje da baza podataka bude dostupna i funkcionalna čak i u slučaju problema sa hardverom, softverom ili mrežom. </a:t>
            </a:r>
            <a:endParaRPr lang="en-GB" sz="16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95000"/>
                </a:schemeClr>
              </a:buClr>
              <a:buFont typeface="Wingdings" panose="05000000000000000000" pitchFamily="2" charset="2"/>
              <a:buChar char="v"/>
            </a:pPr>
            <a:endParaRPr lang="en-US" sz="16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95000"/>
                </a:schemeClr>
              </a:buClr>
              <a:buFont typeface="Wingdings" panose="05000000000000000000" pitchFamily="2" charset="2"/>
              <a:buChar char="v"/>
            </a:pPr>
            <a:r>
              <a:rPr lang="sr-Latn-R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Omogućavanje HA instanci baze podataka se postiže kroz konfiguraciju regionalne instance</a:t>
            </a:r>
            <a:r>
              <a:rPr lang="en-GB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sz="16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8099886">
            <a:off x="8169259" y="2557431"/>
            <a:ext cx="523056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9"/>
          <p:cNvGrpSpPr/>
          <p:nvPr/>
        </p:nvGrpSpPr>
        <p:grpSpPr>
          <a:xfrm rot="-5400000">
            <a:off x="-41162" y="691890"/>
            <a:ext cx="1156175" cy="369300"/>
            <a:chOff x="7777725" y="4404925"/>
            <a:chExt cx="1156175" cy="369300"/>
          </a:xfrm>
        </p:grpSpPr>
        <p:sp>
          <p:nvSpPr>
            <p:cNvPr id="590" name="Google Shape;590;p39"/>
            <p:cNvSpPr/>
            <p:nvPr/>
          </p:nvSpPr>
          <p:spPr>
            <a:xfrm>
              <a:off x="7779250" y="4523850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592" name="Google Shape;592;p39"/>
            <p:cNvCxnSpPr/>
            <p:nvPr/>
          </p:nvCxnSpPr>
          <p:spPr>
            <a:xfrm rot="10800000">
              <a:off x="8520500" y="4532413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E6A37FA-AFC3-3742-2EC8-521EB98E0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348" y="3439408"/>
            <a:ext cx="5943600" cy="87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9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82344" y="185218"/>
            <a:ext cx="8835884" cy="1053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marR="0" indent="-27432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kern="1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Failover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7" name="Google Shape;557;p39"/>
          <p:cNvSpPr txBox="1"/>
          <p:nvPr/>
        </p:nvSpPr>
        <p:spPr>
          <a:xfrm>
            <a:off x="596388" y="1427885"/>
            <a:ext cx="7642227" cy="2211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95000"/>
                </a:schemeClr>
              </a:buClr>
              <a:buFont typeface="Wingdings" panose="05000000000000000000" pitchFamily="2" charset="2"/>
              <a:buChar char="v"/>
            </a:pPr>
            <a:r>
              <a:rPr lang="sr-Latn-R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Iz komandne linije, nakon podešavanja HA konfiguracije, može se inicirati preusmeravanje (failover) da bi se proverilo kako će aplikacija da reaguje ukoliko dođe do toga</a:t>
            </a:r>
            <a:r>
              <a:rPr lang="en-GB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</a:t>
            </a:r>
            <a:endParaRPr lang="en-US" sz="16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95000"/>
                </a:schemeClr>
              </a:buClr>
              <a:buFont typeface="Wingdings" panose="05000000000000000000" pitchFamily="2" charset="2"/>
              <a:buChar char="v"/>
            </a:pPr>
            <a:r>
              <a:rPr lang="sr-Latn-R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Dok se vrši preusmeravanje, primarna instanca nije dostupna i nije moguće povezati se na nju dok se preusmeravanje ne izvrši. </a:t>
            </a:r>
            <a:endParaRPr lang="en-GB" sz="16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8099886">
            <a:off x="8169259" y="2557431"/>
            <a:ext cx="523056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9"/>
          <p:cNvGrpSpPr/>
          <p:nvPr/>
        </p:nvGrpSpPr>
        <p:grpSpPr>
          <a:xfrm rot="-5400000">
            <a:off x="-41162" y="691890"/>
            <a:ext cx="1156175" cy="369300"/>
            <a:chOff x="7777725" y="4404925"/>
            <a:chExt cx="1156175" cy="369300"/>
          </a:xfrm>
        </p:grpSpPr>
        <p:sp>
          <p:nvSpPr>
            <p:cNvPr id="590" name="Google Shape;590;p39"/>
            <p:cNvSpPr/>
            <p:nvPr/>
          </p:nvSpPr>
          <p:spPr>
            <a:xfrm>
              <a:off x="7779250" y="4523850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592" name="Google Shape;592;p39"/>
            <p:cNvCxnSpPr/>
            <p:nvPr/>
          </p:nvCxnSpPr>
          <p:spPr>
            <a:xfrm rot="10800000">
              <a:off x="8520500" y="4532413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pic>
        <p:nvPicPr>
          <p:cNvPr id="3" name="Picture 2" descr="A black and white screen&#10;&#10;Description automatically generated">
            <a:extLst>
              <a:ext uri="{FF2B5EF4-FFF2-40B4-BE49-F238E27FC236}">
                <a16:creationId xmlns:a16="http://schemas.microsoft.com/office/drawing/2014/main" id="{BDB6D220-DB70-A8F8-BAFD-D7D471F190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191" y="3315915"/>
            <a:ext cx="5943600" cy="91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55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82344" y="185218"/>
            <a:ext cx="8835884" cy="1053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marR="0" indent="-27432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sr-Latn-RS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Cloud Logging 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7" name="Google Shape;557;p39"/>
          <p:cNvSpPr txBox="1"/>
          <p:nvPr/>
        </p:nvSpPr>
        <p:spPr>
          <a:xfrm>
            <a:off x="471200" y="1214770"/>
            <a:ext cx="8106269" cy="110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95000"/>
                </a:schemeClr>
              </a:buClr>
              <a:buFont typeface="Wingdings" panose="05000000000000000000" pitchFamily="2" charset="2"/>
              <a:buChar char="v"/>
            </a:pPr>
            <a:r>
              <a:rPr lang="sr-Latn-RS" sz="12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Cloud Logging je usluga koja omogućava skladištenje, pretragu i analizu log podataka i podataka o događajima sa Google Cloud-a. </a:t>
            </a:r>
            <a:endParaRPr lang="en-GB" sz="12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285750" marR="0" indent="-28575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95000"/>
                </a:schemeClr>
              </a:buClr>
              <a:buFont typeface="Wingdings" panose="05000000000000000000" pitchFamily="2" charset="2"/>
              <a:buChar char="v"/>
            </a:pPr>
            <a:r>
              <a:rPr lang="sr-Latn-RS" sz="12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 Cloud SQL-u ova usluga omogućava praćenje i nadgledanje aktivnosti i događaja nad kreiranim instancama kako bi otkrili probleme, pratili performanse i povećali sigurnost.</a:t>
            </a:r>
            <a:endParaRPr lang="en-GB" sz="12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8099886">
            <a:off x="8169259" y="2557431"/>
            <a:ext cx="523056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9"/>
          <p:cNvGrpSpPr/>
          <p:nvPr/>
        </p:nvGrpSpPr>
        <p:grpSpPr>
          <a:xfrm rot="-5400000">
            <a:off x="-41162" y="691890"/>
            <a:ext cx="1156175" cy="369300"/>
            <a:chOff x="7777725" y="4404925"/>
            <a:chExt cx="1156175" cy="369300"/>
          </a:xfrm>
        </p:grpSpPr>
        <p:sp>
          <p:nvSpPr>
            <p:cNvPr id="590" name="Google Shape;590;p39"/>
            <p:cNvSpPr/>
            <p:nvPr/>
          </p:nvSpPr>
          <p:spPr>
            <a:xfrm>
              <a:off x="7779250" y="4523850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592" name="Google Shape;592;p39"/>
            <p:cNvCxnSpPr/>
            <p:nvPr/>
          </p:nvCxnSpPr>
          <p:spPr>
            <a:xfrm rot="10800000">
              <a:off x="8520500" y="4532413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B59F438-2978-5C12-DAF1-7040996A2D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988" y="2320492"/>
            <a:ext cx="5943600" cy="263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73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1"/>
          <p:cNvSpPr txBox="1">
            <a:spLocks noGrp="1"/>
          </p:cNvSpPr>
          <p:nvPr>
            <p:ph type="title"/>
          </p:nvPr>
        </p:nvSpPr>
        <p:spPr>
          <a:xfrm>
            <a:off x="323968" y="238106"/>
            <a:ext cx="8100030" cy="797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marR="0" indent="-27432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Praćenje</a:t>
            </a: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CPU-a </a:t>
            </a:r>
            <a:r>
              <a:rPr lang="en-US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memorije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8" name="Google Shape;658;p41"/>
          <p:cNvPicPr preferRelativeResize="0"/>
          <p:nvPr/>
        </p:nvPicPr>
        <p:blipFill rotWithShape="1">
          <a:blip r:embed="rId3">
            <a:alphaModFix amt="40000"/>
          </a:blip>
          <a:srcRect t="46586"/>
          <a:stretch/>
        </p:blipFill>
        <p:spPr>
          <a:xfrm rot="5400000">
            <a:off x="8105537" y="2445687"/>
            <a:ext cx="1367199" cy="730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41"/>
          <p:cNvGrpSpPr/>
          <p:nvPr/>
        </p:nvGrpSpPr>
        <p:grpSpPr>
          <a:xfrm rot="5400000">
            <a:off x="426105" y="445028"/>
            <a:ext cx="328561" cy="328561"/>
            <a:chOff x="2040096" y="423669"/>
            <a:chExt cx="328561" cy="328561"/>
          </a:xfrm>
        </p:grpSpPr>
        <p:sp>
          <p:nvSpPr>
            <p:cNvPr id="660" name="Google Shape;660;p41"/>
            <p:cNvSpPr/>
            <p:nvPr/>
          </p:nvSpPr>
          <p:spPr>
            <a:xfrm rot="-2700000">
              <a:off x="2060130" y="63546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1" name="Google Shape;661;p41"/>
            <p:cNvSpPr/>
            <p:nvPr/>
          </p:nvSpPr>
          <p:spPr>
            <a:xfrm rot="-2700000">
              <a:off x="2156011" y="53958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2" name="Google Shape;662;p41"/>
            <p:cNvSpPr/>
            <p:nvPr/>
          </p:nvSpPr>
          <p:spPr>
            <a:xfrm rot="-2700000">
              <a:off x="2251891" y="443703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63" name="Google Shape;663;p41"/>
          <p:cNvGrpSpPr/>
          <p:nvPr/>
        </p:nvGrpSpPr>
        <p:grpSpPr>
          <a:xfrm>
            <a:off x="4290882" y="4603851"/>
            <a:ext cx="562255" cy="250159"/>
            <a:chOff x="5919913" y="4443375"/>
            <a:chExt cx="1066089" cy="474325"/>
          </a:xfrm>
        </p:grpSpPr>
        <p:sp>
          <p:nvSpPr>
            <p:cNvPr id="664" name="Google Shape;664;p41"/>
            <p:cNvSpPr/>
            <p:nvPr/>
          </p:nvSpPr>
          <p:spPr>
            <a:xfrm>
              <a:off x="5919913" y="4443375"/>
              <a:ext cx="1066089" cy="474317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6019849" y="4532301"/>
              <a:ext cx="866236" cy="385400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Google Shape;557;p39">
            <a:extLst>
              <a:ext uri="{FF2B5EF4-FFF2-40B4-BE49-F238E27FC236}">
                <a16:creationId xmlns:a16="http://schemas.microsoft.com/office/drawing/2014/main" id="{2B4BF876-4E71-39F4-A9ED-B1512A8BAD5E}"/>
              </a:ext>
            </a:extLst>
          </p:cNvPr>
          <p:cNvSpPr txBox="1"/>
          <p:nvPr/>
        </p:nvSpPr>
        <p:spPr>
          <a:xfrm>
            <a:off x="562905" y="1187580"/>
            <a:ext cx="7703998" cy="3451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Praćenje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opterećenja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CPU-a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korišćenja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memorije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endParaRPr lang="en-US" sz="1800" kern="1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v"/>
            </a:pP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13C4EC4B-2134-3F65-5BE2-B85A28FE8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A1F88DB9-0BE8-9E17-8260-E849B9662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85" y="348331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5" name="Picture 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A59C9A01-EE2A-5914-F4A4-E16174D5BE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337" y="1703157"/>
            <a:ext cx="5943600" cy="1483360"/>
          </a:xfrm>
          <a:prstGeom prst="rect">
            <a:avLst/>
          </a:prstGeom>
        </p:spPr>
      </p:pic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A1A677AB-C781-3081-F484-B394A236AF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337" y="3377117"/>
            <a:ext cx="5976239" cy="115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07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1"/>
          <p:cNvSpPr txBox="1">
            <a:spLocks noGrp="1"/>
          </p:cNvSpPr>
          <p:nvPr>
            <p:ph type="title"/>
          </p:nvPr>
        </p:nvSpPr>
        <p:spPr>
          <a:xfrm>
            <a:off x="658785" y="142226"/>
            <a:ext cx="7704000" cy="797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marR="0" indent="-27432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Azure SQL Database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5" name="Google Shape;645;p41"/>
          <p:cNvSpPr/>
          <p:nvPr/>
        </p:nvSpPr>
        <p:spPr>
          <a:xfrm>
            <a:off x="754665" y="1268152"/>
            <a:ext cx="7608119" cy="3238559"/>
          </a:xfrm>
          <a:prstGeom prst="rect">
            <a:avLst/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en-GB" sz="12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8" name="Google Shape;658;p41"/>
          <p:cNvPicPr preferRelativeResize="0"/>
          <p:nvPr/>
        </p:nvPicPr>
        <p:blipFill rotWithShape="1">
          <a:blip r:embed="rId3">
            <a:alphaModFix amt="40000"/>
          </a:blip>
          <a:srcRect t="46586"/>
          <a:stretch/>
        </p:blipFill>
        <p:spPr>
          <a:xfrm rot="5400000">
            <a:off x="8105537" y="2445687"/>
            <a:ext cx="1367199" cy="730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41"/>
          <p:cNvGrpSpPr/>
          <p:nvPr/>
        </p:nvGrpSpPr>
        <p:grpSpPr>
          <a:xfrm rot="5400000">
            <a:off x="426105" y="445028"/>
            <a:ext cx="328561" cy="328561"/>
            <a:chOff x="2040096" y="423669"/>
            <a:chExt cx="328561" cy="328561"/>
          </a:xfrm>
        </p:grpSpPr>
        <p:sp>
          <p:nvSpPr>
            <p:cNvPr id="660" name="Google Shape;660;p41"/>
            <p:cNvSpPr/>
            <p:nvPr/>
          </p:nvSpPr>
          <p:spPr>
            <a:xfrm rot="-2700000">
              <a:off x="2060130" y="63546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1" name="Google Shape;661;p41"/>
            <p:cNvSpPr/>
            <p:nvPr/>
          </p:nvSpPr>
          <p:spPr>
            <a:xfrm rot="-2700000">
              <a:off x="2156011" y="53958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2" name="Google Shape;662;p41"/>
            <p:cNvSpPr/>
            <p:nvPr/>
          </p:nvSpPr>
          <p:spPr>
            <a:xfrm rot="-2700000">
              <a:off x="2251891" y="443703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63" name="Google Shape;663;p41"/>
          <p:cNvGrpSpPr/>
          <p:nvPr/>
        </p:nvGrpSpPr>
        <p:grpSpPr>
          <a:xfrm>
            <a:off x="4290882" y="4603851"/>
            <a:ext cx="562255" cy="250159"/>
            <a:chOff x="5919913" y="4443375"/>
            <a:chExt cx="1066089" cy="474325"/>
          </a:xfrm>
        </p:grpSpPr>
        <p:sp>
          <p:nvSpPr>
            <p:cNvPr id="664" name="Google Shape;664;p41"/>
            <p:cNvSpPr/>
            <p:nvPr/>
          </p:nvSpPr>
          <p:spPr>
            <a:xfrm>
              <a:off x="5919913" y="4443375"/>
              <a:ext cx="1066089" cy="474317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6019849" y="4532301"/>
              <a:ext cx="866236" cy="385400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" name="Google Shape;557;p39">
            <a:extLst>
              <a:ext uri="{FF2B5EF4-FFF2-40B4-BE49-F238E27FC236}">
                <a16:creationId xmlns:a16="http://schemas.microsoft.com/office/drawing/2014/main" id="{194153B7-5B61-BE21-8E04-28A49EEDACB6}"/>
              </a:ext>
            </a:extLst>
          </p:cNvPr>
          <p:cNvSpPr txBox="1"/>
          <p:nvPr/>
        </p:nvSpPr>
        <p:spPr>
          <a:xfrm>
            <a:off x="808211" y="1578388"/>
            <a:ext cx="7414591" cy="3072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95000"/>
                </a:schemeClr>
              </a:buClr>
              <a:buSzPct val="90000"/>
              <a:buFont typeface="Wingdings" panose="05000000000000000000" pitchFamily="2" charset="2"/>
              <a:buChar char="q"/>
            </a:pP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Azure SQL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uvek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radi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najnovijoj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stabilnoj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verziji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SQL Server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sloju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operativnog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sistema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dostupnošću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od 99,99%. PaaS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mogućnosti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ugrađene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Azure SQL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omogućavaju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fokus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administraciju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specifične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domen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aktivnosti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optimizacije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koje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ključne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poslovanje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95000"/>
                </a:schemeClr>
              </a:buClr>
              <a:buSzPct val="90000"/>
              <a:buFont typeface="Wingdings" panose="05000000000000000000" pitchFamily="2" charset="2"/>
              <a:buChar char="q"/>
            </a:pP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 Azure SQL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bazom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može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  se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kreira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visoko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dostupan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sloj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skladištenje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visokih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performansi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aplikacije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rešenja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Azure-u. 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95000"/>
                </a:schemeClr>
              </a:buClr>
              <a:buSzPct val="90000"/>
              <a:buFont typeface="Wingdings" panose="05000000000000000000" pitchFamily="2" charset="2"/>
              <a:buChar char="q"/>
            </a:pP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SQL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može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biti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pravi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izbor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razne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moderne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aplikacije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oblaku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jer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omogućava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 se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obrađuju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relacioni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podaci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nerelacione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strukture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kao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što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grafikoni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JSON,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prostorni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XML.</a:t>
            </a: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784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3"/>
          <p:cNvSpPr txBox="1">
            <a:spLocks noGrp="1"/>
          </p:cNvSpPr>
          <p:nvPr>
            <p:ph type="title"/>
          </p:nvPr>
        </p:nvSpPr>
        <p:spPr>
          <a:xfrm>
            <a:off x="720000" y="244730"/>
            <a:ext cx="7704000" cy="8485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Cloud </a:t>
            </a:r>
            <a:r>
              <a:rPr lang="en-US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baze</a:t>
            </a: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podataka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35A71F0-1765-5FD1-6029-87D0FB05D4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3630" y="1521078"/>
            <a:ext cx="7976740" cy="2177543"/>
          </a:xfrm>
        </p:spPr>
        <p:txBody>
          <a:bodyPr/>
          <a:lstStyle/>
          <a:p>
            <a:pPr marL="285750" marR="0" lvl="0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Baza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u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oblaku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je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baza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koja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se deploy-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uje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kojoj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se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pristupa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u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oblaku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 Cloud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baze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organizuju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čuvaju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strukturirane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nestrukturirane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polustrukturirane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podatke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baš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kao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tradicionalne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lokalne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baze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</a:t>
            </a:r>
            <a:endParaRPr lang="en-GB" sz="22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B54C0D17-15A0-D0E5-70FF-4829C5F86E52}"/>
              </a:ext>
            </a:extLst>
          </p:cNvPr>
          <p:cNvSpPr txBox="1">
            <a:spLocks/>
          </p:cNvSpPr>
          <p:nvPr/>
        </p:nvSpPr>
        <p:spPr>
          <a:xfrm>
            <a:off x="583630" y="2432156"/>
            <a:ext cx="7976740" cy="2177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85750" indent="-285750" algn="just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Baza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u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oblaku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je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baza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napravljena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da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radi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u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javnom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ili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hibridnom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okruženju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oblaka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kako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bi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pomogla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u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organizaciji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skladištenju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upravljanju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podacima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unutar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organizacije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</a:t>
            </a:r>
          </a:p>
          <a:p>
            <a:pPr marL="285750" indent="-285750" algn="just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Kao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tradicionalna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lokalna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baze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oblaku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mogu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klasifikovati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relacione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nerelacione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baze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endParaRPr lang="en-GB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Relacione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baze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endParaRPr lang="en-US" sz="1800" dirty="0"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742950" lvl="1" indent="-285750" algn="just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Nerelacione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baze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endParaRPr lang="en-GB" sz="2200" kern="1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8988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1"/>
          <p:cNvSpPr txBox="1">
            <a:spLocks noGrp="1"/>
          </p:cNvSpPr>
          <p:nvPr>
            <p:ph type="title"/>
          </p:nvPr>
        </p:nvSpPr>
        <p:spPr>
          <a:xfrm>
            <a:off x="658785" y="142226"/>
            <a:ext cx="7704000" cy="797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marR="0" indent="-27432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Azure SQL Database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5" name="Google Shape;645;p41"/>
          <p:cNvSpPr/>
          <p:nvPr/>
        </p:nvSpPr>
        <p:spPr>
          <a:xfrm>
            <a:off x="754665" y="1268152"/>
            <a:ext cx="7608119" cy="3238559"/>
          </a:xfrm>
          <a:prstGeom prst="rect">
            <a:avLst/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en-GB" sz="12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8" name="Google Shape;658;p41"/>
          <p:cNvPicPr preferRelativeResize="0"/>
          <p:nvPr/>
        </p:nvPicPr>
        <p:blipFill rotWithShape="1">
          <a:blip r:embed="rId3">
            <a:alphaModFix amt="40000"/>
          </a:blip>
          <a:srcRect t="46586"/>
          <a:stretch/>
        </p:blipFill>
        <p:spPr>
          <a:xfrm rot="5400000">
            <a:off x="8105537" y="2445687"/>
            <a:ext cx="1367199" cy="730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41"/>
          <p:cNvGrpSpPr/>
          <p:nvPr/>
        </p:nvGrpSpPr>
        <p:grpSpPr>
          <a:xfrm rot="5400000">
            <a:off x="426105" y="445028"/>
            <a:ext cx="328561" cy="328561"/>
            <a:chOff x="2040096" y="423669"/>
            <a:chExt cx="328561" cy="328561"/>
          </a:xfrm>
        </p:grpSpPr>
        <p:sp>
          <p:nvSpPr>
            <p:cNvPr id="660" name="Google Shape;660;p41"/>
            <p:cNvSpPr/>
            <p:nvPr/>
          </p:nvSpPr>
          <p:spPr>
            <a:xfrm rot="-2700000">
              <a:off x="2060130" y="63546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1" name="Google Shape;661;p41"/>
            <p:cNvSpPr/>
            <p:nvPr/>
          </p:nvSpPr>
          <p:spPr>
            <a:xfrm rot="-2700000">
              <a:off x="2156011" y="53958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2" name="Google Shape;662;p41"/>
            <p:cNvSpPr/>
            <p:nvPr/>
          </p:nvSpPr>
          <p:spPr>
            <a:xfrm rot="-2700000">
              <a:off x="2251891" y="443703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63" name="Google Shape;663;p41"/>
          <p:cNvGrpSpPr/>
          <p:nvPr/>
        </p:nvGrpSpPr>
        <p:grpSpPr>
          <a:xfrm>
            <a:off x="4290882" y="4603851"/>
            <a:ext cx="562255" cy="250159"/>
            <a:chOff x="5919913" y="4443375"/>
            <a:chExt cx="1066089" cy="474325"/>
          </a:xfrm>
        </p:grpSpPr>
        <p:sp>
          <p:nvSpPr>
            <p:cNvPr id="664" name="Google Shape;664;p41"/>
            <p:cNvSpPr/>
            <p:nvPr/>
          </p:nvSpPr>
          <p:spPr>
            <a:xfrm>
              <a:off x="5919913" y="4443375"/>
              <a:ext cx="1066089" cy="474317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6019849" y="4532301"/>
              <a:ext cx="866236" cy="385400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" name="Google Shape;557;p39">
            <a:extLst>
              <a:ext uri="{FF2B5EF4-FFF2-40B4-BE49-F238E27FC236}">
                <a16:creationId xmlns:a16="http://schemas.microsoft.com/office/drawing/2014/main" id="{194153B7-5B61-BE21-8E04-28A49EEDACB6}"/>
              </a:ext>
            </a:extLst>
          </p:cNvPr>
          <p:cNvSpPr txBox="1"/>
          <p:nvPr/>
        </p:nvSpPr>
        <p:spPr>
          <a:xfrm>
            <a:off x="803489" y="1578388"/>
            <a:ext cx="7414591" cy="3072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Azure SQL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pruža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sledeće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opcije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primene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bazu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95000"/>
                </a:schemeClr>
              </a:buClr>
              <a:buFont typeface="Symbol" panose="05050102010706020507" pitchFamily="18" charset="2"/>
              <a:buChar char=""/>
            </a:pP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Single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predstavlja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potpuno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upravljanu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izolovanu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bazu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Ova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opcija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 se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može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koristiti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moderne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aplikacije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oblaku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mikroservise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kojima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je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potreban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jedan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pouzdan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izvor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Jedna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je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slična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sadržanoj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SQL Server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95000"/>
                </a:schemeClr>
              </a:buClr>
              <a:buFont typeface="Symbol" panose="05050102010706020507" pitchFamily="18" charset="2"/>
              <a:buChar char=""/>
            </a:pP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Elastic pool (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Elastični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bazen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 je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kolekcija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pojedinačnih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zajedničkim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skupom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resursa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kao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što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su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CPU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ili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memorija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Single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mogu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premeštati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elastic pool-a.</a:t>
            </a: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1885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432538" y="308878"/>
            <a:ext cx="7951223" cy="1008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marR="0" indent="-27432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Azure SQL Database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7" name="Google Shape;557;p39"/>
          <p:cNvSpPr txBox="1"/>
          <p:nvPr/>
        </p:nvSpPr>
        <p:spPr>
          <a:xfrm>
            <a:off x="732022" y="1316956"/>
            <a:ext cx="7412643" cy="346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Može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definisati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količina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dodeljenih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resursa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95000"/>
                </a:schemeClr>
              </a:buClr>
              <a:buFont typeface="Symbol" panose="05050102010706020507" pitchFamily="18" charset="2"/>
              <a:buChar char=""/>
            </a:pP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 single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bazama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svaka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je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izolovana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od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drugih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prenosiva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Svaki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ima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svoju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zagarantovanu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količinu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računarskih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memorijskih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storage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resursa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Količina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resursa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dodeljenih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je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posvećena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toj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ne deli se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drugim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bazama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Azure-u.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Mogu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dinamički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skalirati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pojedinačni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resursi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Opcija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jedne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obezbeđuje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različite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računarske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memorijske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storage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resurse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različite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potrebe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Na primer,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može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dobiti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od 1 do 128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vCore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ili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32 GB do 4 TB.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Nivo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usluge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Hyperscale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omogućava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 se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skalira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100 TB,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uz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mogućnosti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brzog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pravljenja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backup-a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restore-a.</a:t>
            </a: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95000"/>
                </a:schemeClr>
              </a:buClr>
              <a:buFont typeface="Symbol" panose="05050102010706020507" pitchFamily="18" charset="2"/>
              <a:buChar char=""/>
            </a:pP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 elastic pool-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ovima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mogu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dodeliti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resursi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koji dele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sve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grupi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Može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kreirati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nova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ili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premestiti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postojeća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single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skup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resursa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 bi se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maksimalno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iskoristili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resurse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uštedeo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novac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Ova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opcija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takođe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daje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mogućnost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 se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dinamički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skaliraju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resursi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elastic pool-a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nagore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nadole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8099886">
            <a:off x="8169259" y="2557431"/>
            <a:ext cx="523056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9"/>
          <p:cNvGrpSpPr/>
          <p:nvPr/>
        </p:nvGrpSpPr>
        <p:grpSpPr>
          <a:xfrm rot="-5400000">
            <a:off x="-41162" y="691890"/>
            <a:ext cx="1156175" cy="369300"/>
            <a:chOff x="7777725" y="4404925"/>
            <a:chExt cx="1156175" cy="369300"/>
          </a:xfrm>
        </p:grpSpPr>
        <p:sp>
          <p:nvSpPr>
            <p:cNvPr id="590" name="Google Shape;590;p39"/>
            <p:cNvSpPr/>
            <p:nvPr/>
          </p:nvSpPr>
          <p:spPr>
            <a:xfrm>
              <a:off x="7779250" y="4523850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592" name="Google Shape;592;p39"/>
            <p:cNvCxnSpPr/>
            <p:nvPr/>
          </p:nvCxnSpPr>
          <p:spPr>
            <a:xfrm rot="10800000">
              <a:off x="8520500" y="4532413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659103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1"/>
          <p:cNvSpPr txBox="1">
            <a:spLocks noGrp="1"/>
          </p:cNvSpPr>
          <p:nvPr>
            <p:ph type="title"/>
          </p:nvPr>
        </p:nvSpPr>
        <p:spPr>
          <a:xfrm>
            <a:off x="658785" y="142226"/>
            <a:ext cx="7704000" cy="797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marR="0" indent="-27432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Amazon RDS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5" name="Google Shape;645;p41"/>
          <p:cNvSpPr/>
          <p:nvPr/>
        </p:nvSpPr>
        <p:spPr>
          <a:xfrm>
            <a:off x="754665" y="1268152"/>
            <a:ext cx="7608119" cy="3238559"/>
          </a:xfrm>
          <a:prstGeom prst="rect">
            <a:avLst/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en-GB" sz="12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8" name="Google Shape;658;p41"/>
          <p:cNvPicPr preferRelativeResize="0"/>
          <p:nvPr/>
        </p:nvPicPr>
        <p:blipFill rotWithShape="1">
          <a:blip r:embed="rId3">
            <a:alphaModFix amt="40000"/>
          </a:blip>
          <a:srcRect t="46586"/>
          <a:stretch/>
        </p:blipFill>
        <p:spPr>
          <a:xfrm rot="5400000">
            <a:off x="8105537" y="2445687"/>
            <a:ext cx="1367199" cy="730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41"/>
          <p:cNvGrpSpPr/>
          <p:nvPr/>
        </p:nvGrpSpPr>
        <p:grpSpPr>
          <a:xfrm rot="5400000">
            <a:off x="426105" y="445028"/>
            <a:ext cx="328561" cy="328561"/>
            <a:chOff x="2040096" y="423669"/>
            <a:chExt cx="328561" cy="328561"/>
          </a:xfrm>
        </p:grpSpPr>
        <p:sp>
          <p:nvSpPr>
            <p:cNvPr id="660" name="Google Shape;660;p41"/>
            <p:cNvSpPr/>
            <p:nvPr/>
          </p:nvSpPr>
          <p:spPr>
            <a:xfrm rot="-2700000">
              <a:off x="2060130" y="63546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1" name="Google Shape;661;p41"/>
            <p:cNvSpPr/>
            <p:nvPr/>
          </p:nvSpPr>
          <p:spPr>
            <a:xfrm rot="-2700000">
              <a:off x="2156011" y="53958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2" name="Google Shape;662;p41"/>
            <p:cNvSpPr/>
            <p:nvPr/>
          </p:nvSpPr>
          <p:spPr>
            <a:xfrm rot="-2700000">
              <a:off x="2251891" y="443703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63" name="Google Shape;663;p41"/>
          <p:cNvGrpSpPr/>
          <p:nvPr/>
        </p:nvGrpSpPr>
        <p:grpSpPr>
          <a:xfrm>
            <a:off x="4290882" y="4603851"/>
            <a:ext cx="562255" cy="250159"/>
            <a:chOff x="5919913" y="4443375"/>
            <a:chExt cx="1066089" cy="474325"/>
          </a:xfrm>
        </p:grpSpPr>
        <p:sp>
          <p:nvSpPr>
            <p:cNvPr id="664" name="Google Shape;664;p41"/>
            <p:cNvSpPr/>
            <p:nvPr/>
          </p:nvSpPr>
          <p:spPr>
            <a:xfrm>
              <a:off x="5919913" y="4443375"/>
              <a:ext cx="1066089" cy="474317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6019849" y="4532301"/>
              <a:ext cx="866236" cy="385400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" name="Google Shape;557;p39">
            <a:extLst>
              <a:ext uri="{FF2B5EF4-FFF2-40B4-BE49-F238E27FC236}">
                <a16:creationId xmlns:a16="http://schemas.microsoft.com/office/drawing/2014/main" id="{194153B7-5B61-BE21-8E04-28A49EEDACB6}"/>
              </a:ext>
            </a:extLst>
          </p:cNvPr>
          <p:cNvSpPr txBox="1"/>
          <p:nvPr/>
        </p:nvSpPr>
        <p:spPr>
          <a:xfrm>
            <a:off x="808211" y="1578388"/>
            <a:ext cx="7414591" cy="3072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9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Amazon Relational Database Service (Amazon RDS) je web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servis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koji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olakšava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setup,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upravljanje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skaliranje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relacione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AWS Cloud-u. 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95000"/>
                </a:schemeClr>
              </a:buClr>
              <a:buFont typeface="Wingdings" panose="05000000000000000000" pitchFamily="2" charset="2"/>
              <a:buChar char="q"/>
            </a:pPr>
            <a:endParaRPr lang="en-US" sz="18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9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Obezbeđuje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isplativ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kapacitet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promenljivom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veličinom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standardnu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relacionu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bazu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upravlja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uobičajenim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zadacima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administracije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0010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-171648" y="367049"/>
            <a:ext cx="8835884" cy="1053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2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DB instance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1" name="Google Shape;551;p39"/>
          <p:cNvSpPr/>
          <p:nvPr/>
        </p:nvSpPr>
        <p:spPr>
          <a:xfrm>
            <a:off x="648286" y="1420318"/>
            <a:ext cx="7889427" cy="3141743"/>
          </a:xfrm>
          <a:prstGeom prst="roundRect">
            <a:avLst>
              <a:gd name="adj" fmla="val 16667"/>
            </a:avLst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9"/>
          <p:cNvSpPr txBox="1"/>
          <p:nvPr/>
        </p:nvSpPr>
        <p:spPr>
          <a:xfrm>
            <a:off x="791713" y="1752384"/>
            <a:ext cx="4818599" cy="2211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95000"/>
                </a:schemeClr>
              </a:buClr>
              <a:buFont typeface="Wingdings" panose="05000000000000000000" pitchFamily="2" charset="2"/>
              <a:buChar char="v"/>
            </a:pP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DB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instanca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je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izolovano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okruženje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AWS Cloud-u.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Osnovni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gradivni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blok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Amazon RDS-a je DB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instanca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95000"/>
                </a:schemeClr>
              </a:buClr>
              <a:buFont typeface="Wingdings" panose="05000000000000000000" pitchFamily="2" charset="2"/>
              <a:buChar char="v"/>
            </a:pP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DB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instanca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može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sadrži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jednu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ili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više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koje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kreirali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korisnici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Instanci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može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pristupiti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korišćenjem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istih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alata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aplikacija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koje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koristite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samostalnom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instancom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Može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 se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kreira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modifikujete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DB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instanca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koristeći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AWS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interfejs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komandne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linije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(AWS CLI), Amazon RDS API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ili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AWS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upravljačku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konzolu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8099886">
            <a:off x="8169259" y="2557431"/>
            <a:ext cx="523056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9"/>
          <p:cNvGrpSpPr/>
          <p:nvPr/>
        </p:nvGrpSpPr>
        <p:grpSpPr>
          <a:xfrm rot="-5400000">
            <a:off x="-41162" y="691890"/>
            <a:ext cx="1156175" cy="369300"/>
            <a:chOff x="7777725" y="4404925"/>
            <a:chExt cx="1156175" cy="369300"/>
          </a:xfrm>
        </p:grpSpPr>
        <p:sp>
          <p:nvSpPr>
            <p:cNvPr id="590" name="Google Shape;590;p39"/>
            <p:cNvSpPr/>
            <p:nvPr/>
          </p:nvSpPr>
          <p:spPr>
            <a:xfrm>
              <a:off x="7779250" y="4523850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592" name="Google Shape;592;p39"/>
            <p:cNvCxnSpPr/>
            <p:nvPr/>
          </p:nvCxnSpPr>
          <p:spPr>
            <a:xfrm rot="10800000">
              <a:off x="8520500" y="4532413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pic>
        <p:nvPicPr>
          <p:cNvPr id="2" name="Picture 1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42942946-6B1F-DEB3-63C0-2311459CD6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347" y="1637051"/>
            <a:ext cx="2694940" cy="2708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5873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1"/>
          <p:cNvSpPr txBox="1">
            <a:spLocks noGrp="1"/>
          </p:cNvSpPr>
          <p:nvPr>
            <p:ph type="title"/>
          </p:nvPr>
        </p:nvSpPr>
        <p:spPr>
          <a:xfrm>
            <a:off x="658785" y="142226"/>
            <a:ext cx="7704000" cy="797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marR="0" indent="-27432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Amazon RDS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vrste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skladištenja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5" name="Google Shape;645;p41"/>
          <p:cNvSpPr/>
          <p:nvPr/>
        </p:nvSpPr>
        <p:spPr>
          <a:xfrm>
            <a:off x="754665" y="1268152"/>
            <a:ext cx="7608119" cy="3238559"/>
          </a:xfrm>
          <a:prstGeom prst="rect">
            <a:avLst/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en-GB" sz="12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8" name="Google Shape;658;p41"/>
          <p:cNvPicPr preferRelativeResize="0"/>
          <p:nvPr/>
        </p:nvPicPr>
        <p:blipFill rotWithShape="1">
          <a:blip r:embed="rId3">
            <a:alphaModFix amt="40000"/>
          </a:blip>
          <a:srcRect t="46586"/>
          <a:stretch/>
        </p:blipFill>
        <p:spPr>
          <a:xfrm rot="5400000">
            <a:off x="8105537" y="2445687"/>
            <a:ext cx="1367199" cy="730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41"/>
          <p:cNvGrpSpPr/>
          <p:nvPr/>
        </p:nvGrpSpPr>
        <p:grpSpPr>
          <a:xfrm rot="5400000">
            <a:off x="426105" y="445028"/>
            <a:ext cx="328561" cy="328561"/>
            <a:chOff x="2040096" y="423669"/>
            <a:chExt cx="328561" cy="328561"/>
          </a:xfrm>
        </p:grpSpPr>
        <p:sp>
          <p:nvSpPr>
            <p:cNvPr id="660" name="Google Shape;660;p41"/>
            <p:cNvSpPr/>
            <p:nvPr/>
          </p:nvSpPr>
          <p:spPr>
            <a:xfrm rot="-2700000">
              <a:off x="2060130" y="63546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1" name="Google Shape;661;p41"/>
            <p:cNvSpPr/>
            <p:nvPr/>
          </p:nvSpPr>
          <p:spPr>
            <a:xfrm rot="-2700000">
              <a:off x="2156011" y="53958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2" name="Google Shape;662;p41"/>
            <p:cNvSpPr/>
            <p:nvPr/>
          </p:nvSpPr>
          <p:spPr>
            <a:xfrm rot="-2700000">
              <a:off x="2251891" y="443703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63" name="Google Shape;663;p41"/>
          <p:cNvGrpSpPr/>
          <p:nvPr/>
        </p:nvGrpSpPr>
        <p:grpSpPr>
          <a:xfrm>
            <a:off x="4290882" y="4603851"/>
            <a:ext cx="562255" cy="250159"/>
            <a:chOff x="5919913" y="4443375"/>
            <a:chExt cx="1066089" cy="474325"/>
          </a:xfrm>
        </p:grpSpPr>
        <p:sp>
          <p:nvSpPr>
            <p:cNvPr id="664" name="Google Shape;664;p41"/>
            <p:cNvSpPr/>
            <p:nvPr/>
          </p:nvSpPr>
          <p:spPr>
            <a:xfrm>
              <a:off x="5919913" y="4443375"/>
              <a:ext cx="1066089" cy="474317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6019849" y="4532301"/>
              <a:ext cx="866236" cy="385400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" name="Google Shape;557;p39">
            <a:extLst>
              <a:ext uri="{FF2B5EF4-FFF2-40B4-BE49-F238E27FC236}">
                <a16:creationId xmlns:a16="http://schemas.microsoft.com/office/drawing/2014/main" id="{194153B7-5B61-BE21-8E04-28A49EEDACB6}"/>
              </a:ext>
            </a:extLst>
          </p:cNvPr>
          <p:cNvSpPr txBox="1"/>
          <p:nvPr/>
        </p:nvSpPr>
        <p:spPr>
          <a:xfrm>
            <a:off x="803489" y="1351252"/>
            <a:ext cx="7414591" cy="3072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95000"/>
                </a:schemeClr>
              </a:buClr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Amazon RDS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obezbeđuje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tri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tipa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skladištenja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95000"/>
                </a:schemeClr>
              </a:buClr>
              <a:buFont typeface="Symbol" panose="05050102010706020507" pitchFamily="18" charset="2"/>
              <a:buChar char=""/>
            </a:pP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Provisioned IOPS SSD – Provisioned IOPS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skladište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je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dizajnirano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zadovolji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potrebe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I/O-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intenzivnih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radnih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opterećenja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posebno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radnih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opterećenja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koja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zahtevaju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nisku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I/O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latenciju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konzistentan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I/O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protok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Obezbeđeno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IOPS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skladište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je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najpogodnije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proizvodna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okruženja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95000"/>
                </a:schemeClr>
              </a:buClr>
              <a:buFont typeface="Symbol" panose="05050102010706020507" pitchFamily="18" charset="2"/>
              <a:buChar char=""/>
            </a:pP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General Purpose SSD – SSD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zapremine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opšte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namene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nude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isplativo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skladište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koje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je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idealno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širok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spektar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radnih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opterećenja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koja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pokreću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srednjim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DB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instancama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Skladište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opšte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namene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je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najpogodnije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okruženja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razvoj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testiranje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95000"/>
                </a:schemeClr>
              </a:buClr>
              <a:buFont typeface="Symbol" panose="05050102010706020507" pitchFamily="18" charset="2"/>
              <a:buChar char=""/>
            </a:pP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Magnetno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– Amazon RDS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takođe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podržava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magnetno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skladištenje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radi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kompatibilnosti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unazad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Preporučujemo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vam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koristite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SSD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opšte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namene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ili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obezbeđeni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IOPS SSD za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sve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nove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potrebe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skladištenja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Maksimalna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dozvoljena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količina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memorije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DB instance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magnetnoj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memoriji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je 3 TiB. </a:t>
            </a: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95000"/>
                </a:schemeClr>
              </a:buClr>
            </a:pPr>
            <a:endParaRPr lang="en-GB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2965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4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 flipH="1">
            <a:off x="7950069" y="3925501"/>
            <a:ext cx="926425" cy="926425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40"/>
          <p:cNvSpPr txBox="1">
            <a:spLocks noGrp="1"/>
          </p:cNvSpPr>
          <p:nvPr>
            <p:ph type="title"/>
          </p:nvPr>
        </p:nvSpPr>
        <p:spPr>
          <a:xfrm>
            <a:off x="720000" y="2915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Zaključak</a:t>
            </a:r>
            <a:endParaRPr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9" name="Google Shape;619;p40"/>
          <p:cNvSpPr/>
          <p:nvPr/>
        </p:nvSpPr>
        <p:spPr>
          <a:xfrm>
            <a:off x="546653" y="1017725"/>
            <a:ext cx="8030818" cy="3574153"/>
          </a:xfrm>
          <a:prstGeom prst="rect">
            <a:avLst/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indent="2286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GB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3497D0-3AC4-7830-F635-F5832A60C712}"/>
              </a:ext>
            </a:extLst>
          </p:cNvPr>
          <p:cNvSpPr txBox="1"/>
          <p:nvPr/>
        </p:nvSpPr>
        <p:spPr>
          <a:xfrm>
            <a:off x="632450" y="1242467"/>
            <a:ext cx="7717736" cy="295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9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Korišćenje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cloud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Database as a Service (DaaS)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predstavlja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revolucionarni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pristup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upravljanju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podacima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posebno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za MSSQL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Ovaj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model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donosi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brojne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strateške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prednosti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koje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značajno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unapređuju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poslovne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procese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tehničku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infrastrukturu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organizacija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95000"/>
                </a:schemeClr>
              </a:buClr>
              <a:buFont typeface="Wingdings" panose="05000000000000000000" pitchFamily="2" charset="2"/>
              <a:buChar char="Ø"/>
            </a:pPr>
            <a:endParaRPr lang="en-US" sz="18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9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Cloud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baze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DaaS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modeli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donose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značajne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prednosti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koje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unapređuju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efikasnost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sigurnost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fleksibilnost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poslovanja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Implementacija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ovih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rešenja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kod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MSSQL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baza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omogućava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organizacijama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da se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bolje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prilagode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dinamičnom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poslovnom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okruženju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tehnološkim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zahtevima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 </a:t>
            </a: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8231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6"/>
          <p:cNvSpPr txBox="1">
            <a:spLocks noGrp="1"/>
          </p:cNvSpPr>
          <p:nvPr>
            <p:ph type="subTitle" idx="1"/>
          </p:nvPr>
        </p:nvSpPr>
        <p:spPr>
          <a:xfrm>
            <a:off x="1684683" y="1858618"/>
            <a:ext cx="5774634" cy="12032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err="1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Hvala</a:t>
            </a:r>
            <a:r>
              <a:rPr lang="en-US" sz="6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lang="en-US" sz="6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pažnji</a:t>
            </a:r>
            <a:r>
              <a:rPr lang="en-US" sz="6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sz="60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9774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5"/>
          <p:cNvSpPr txBox="1">
            <a:spLocks noGrp="1"/>
          </p:cNvSpPr>
          <p:nvPr>
            <p:ph type="subTitle" idx="3"/>
          </p:nvPr>
        </p:nvSpPr>
        <p:spPr>
          <a:xfrm>
            <a:off x="1739348" y="2035037"/>
            <a:ext cx="3578087" cy="10734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6000" dirty="0" err="1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Pitanja</a:t>
            </a:r>
            <a:r>
              <a:rPr lang="en-GB" sz="6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sz="60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90" name="Google Shape;490;p35"/>
          <p:cNvGrpSpPr/>
          <p:nvPr/>
        </p:nvGrpSpPr>
        <p:grpSpPr>
          <a:xfrm>
            <a:off x="5413149" y="273973"/>
            <a:ext cx="1506201" cy="1826943"/>
            <a:chOff x="5413149" y="273973"/>
            <a:chExt cx="1506201" cy="1826943"/>
          </a:xfrm>
        </p:grpSpPr>
        <p:pic>
          <p:nvPicPr>
            <p:cNvPr id="491" name="Google Shape;491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5413628" y="595194"/>
              <a:ext cx="1505244" cy="15062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2" name="Google Shape;492;p35"/>
            <p:cNvSpPr/>
            <p:nvPr/>
          </p:nvSpPr>
          <p:spPr>
            <a:xfrm rot="8100000">
              <a:off x="5935878" y="369398"/>
              <a:ext cx="460751" cy="460751"/>
            </a:xfrm>
            <a:prstGeom prst="roundRect">
              <a:avLst>
                <a:gd name="adj" fmla="val 1609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35"/>
          <p:cNvGrpSpPr/>
          <p:nvPr/>
        </p:nvGrpSpPr>
        <p:grpSpPr>
          <a:xfrm>
            <a:off x="3998629" y="3700408"/>
            <a:ext cx="1146700" cy="1146700"/>
            <a:chOff x="3998629" y="3700408"/>
            <a:chExt cx="1146700" cy="1146700"/>
          </a:xfrm>
        </p:grpSpPr>
        <p:pic>
          <p:nvPicPr>
            <p:cNvPr id="494" name="Google Shape;494;p35"/>
            <p:cNvPicPr preferRelativeResize="0"/>
            <p:nvPr/>
          </p:nvPicPr>
          <p:blipFill>
            <a:blip r:embed="rId4">
              <a:alphaModFix amt="18000"/>
            </a:blip>
            <a:stretch>
              <a:fillRect/>
            </a:stretch>
          </p:blipFill>
          <p:spPr>
            <a:xfrm rot="5400000" flipH="1">
              <a:off x="3998629" y="3700408"/>
              <a:ext cx="1146700" cy="11467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95" name="Google Shape;495;p35"/>
            <p:cNvGrpSpPr/>
            <p:nvPr/>
          </p:nvGrpSpPr>
          <p:grpSpPr>
            <a:xfrm rot="5400000">
              <a:off x="4526816" y="4284354"/>
              <a:ext cx="96900" cy="639291"/>
              <a:chOff x="8382321" y="2252104"/>
              <a:chExt cx="96900" cy="639291"/>
            </a:xfrm>
          </p:grpSpPr>
          <p:sp>
            <p:nvSpPr>
              <p:cNvPr id="496" name="Google Shape;496;p35"/>
              <p:cNvSpPr/>
              <p:nvPr/>
            </p:nvSpPr>
            <p:spPr>
              <a:xfrm rot="5400000">
                <a:off x="8382321" y="2387704"/>
                <a:ext cx="96900" cy="96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7" name="Google Shape;497;p35"/>
              <p:cNvSpPr/>
              <p:nvPr/>
            </p:nvSpPr>
            <p:spPr>
              <a:xfrm rot="5400000">
                <a:off x="8382321" y="2523300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8" name="Google Shape;498;p35"/>
              <p:cNvSpPr/>
              <p:nvPr/>
            </p:nvSpPr>
            <p:spPr>
              <a:xfrm rot="5400000">
                <a:off x="8382321" y="2658896"/>
                <a:ext cx="96900" cy="96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9" name="Google Shape;499;p35"/>
              <p:cNvSpPr/>
              <p:nvPr/>
            </p:nvSpPr>
            <p:spPr>
              <a:xfrm rot="5400000">
                <a:off x="8382321" y="2252104"/>
                <a:ext cx="96900" cy="96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0" name="Google Shape;500;p35"/>
              <p:cNvSpPr/>
              <p:nvPr/>
            </p:nvSpPr>
            <p:spPr>
              <a:xfrm rot="5400000">
                <a:off x="8382321" y="2794496"/>
                <a:ext cx="96900" cy="96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29949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2"/>
          <p:cNvSpPr txBox="1">
            <a:spLocks noGrp="1"/>
          </p:cNvSpPr>
          <p:nvPr>
            <p:ph type="title"/>
          </p:nvPr>
        </p:nvSpPr>
        <p:spPr>
          <a:xfrm>
            <a:off x="353569" y="310945"/>
            <a:ext cx="8686800" cy="802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Cloud </a:t>
            </a:r>
            <a:r>
              <a:rPr lang="en-US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baze</a:t>
            </a: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podataka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0844D094-94AA-B764-B22E-1166C0B78C9F}"/>
              </a:ext>
            </a:extLst>
          </p:cNvPr>
          <p:cNvSpPr txBox="1">
            <a:spLocks/>
          </p:cNvSpPr>
          <p:nvPr/>
        </p:nvSpPr>
        <p:spPr>
          <a:xfrm>
            <a:off x="1068361" y="1510883"/>
            <a:ext cx="6386281" cy="3041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just">
              <a:lnSpc>
                <a:spcPct val="107000"/>
              </a:lnSpc>
            </a:pPr>
            <a:r>
              <a:rPr lang="en-US" sz="20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Prednosti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baza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podataka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u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oblaku</a:t>
            </a:r>
            <a:r>
              <a:rPr lang="en-US" sz="20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GB" sz="20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Smanjeni</a:t>
            </a:r>
            <a:r>
              <a:rPr lang="en-US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operativni</a:t>
            </a:r>
            <a:r>
              <a:rPr lang="en-US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troškovi</a:t>
            </a:r>
            <a:endParaRPr lang="en-US" sz="20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Poboljšana</a:t>
            </a:r>
            <a:r>
              <a:rPr lang="en-US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agilnost</a:t>
            </a:r>
            <a:r>
              <a:rPr lang="en-US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US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skalabilnost</a:t>
            </a:r>
            <a:endParaRPr lang="en-US" sz="2000" dirty="0"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34290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Niži</a:t>
            </a:r>
            <a:r>
              <a:rPr lang="en-US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ukupni</a:t>
            </a:r>
            <a:r>
              <a:rPr lang="en-US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troškovi</a:t>
            </a:r>
            <a:r>
              <a:rPr lang="en-US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vlasništva</a:t>
            </a:r>
            <a:r>
              <a:rPr lang="en-US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(TCO)</a:t>
            </a:r>
          </a:p>
          <a:p>
            <a:pPr marL="34290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Fleksibilne</a:t>
            </a:r>
            <a:r>
              <a:rPr lang="en-US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opcije</a:t>
            </a:r>
            <a:r>
              <a:rPr lang="en-US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baze</a:t>
            </a:r>
            <a:r>
              <a:rPr lang="en-US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endParaRPr lang="en-US" sz="2000" dirty="0"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34290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Sigurni</a:t>
            </a:r>
            <a:r>
              <a:rPr lang="en-US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bezbedni</a:t>
            </a:r>
            <a:r>
              <a:rPr lang="en-US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podaci</a:t>
            </a:r>
            <a:endParaRPr lang="en-US" sz="2000" dirty="0"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34290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Bolja</a:t>
            </a:r>
            <a:r>
              <a:rPr lang="en-US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pouzdanost</a:t>
            </a:r>
            <a:endParaRPr lang="en-GB" sz="2000" b="1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151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3"/>
          <p:cNvSpPr txBox="1">
            <a:spLocks noGrp="1"/>
          </p:cNvSpPr>
          <p:nvPr>
            <p:ph type="title"/>
          </p:nvPr>
        </p:nvSpPr>
        <p:spPr>
          <a:xfrm>
            <a:off x="720000" y="380162"/>
            <a:ext cx="7704000" cy="827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Cloud </a:t>
            </a:r>
            <a:r>
              <a:rPr lang="en-US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baze</a:t>
            </a:r>
            <a:r>
              <a:rPr lang="en-US" b="1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podataka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52E5E7-F17D-07CC-B266-FA2549431DA7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570914" y="1692276"/>
            <a:ext cx="5760312" cy="2829059"/>
          </a:xfrm>
        </p:spPr>
        <p:txBody>
          <a:bodyPr/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800" b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Tradicionalno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SQL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baza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bi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bila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smeštena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lokalno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 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800" b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Međutim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sa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pojavom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računarstva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u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oblaku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provajderi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usluga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u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oblaku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su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ponudili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različite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modele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primene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u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oblaku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baze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kao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usluge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(DBaaS). 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800" b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Google Cloud SQL, Microsoft Azure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Amazon RDS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su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uobičajeni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primeri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DBaaS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provajdera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</a:t>
            </a:r>
            <a:endParaRPr lang="en-GB" b="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47045F-9F5F-A5D6-8AB6-30F4159298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085" y="1597039"/>
            <a:ext cx="1859915" cy="2605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7360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>
          <a:extLst>
            <a:ext uri="{FF2B5EF4-FFF2-40B4-BE49-F238E27FC236}">
              <a16:creationId xmlns:a16="http://schemas.microsoft.com/office/drawing/2014/main" id="{92D91E9C-1862-B200-1103-E81A0660F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3">
            <a:extLst>
              <a:ext uri="{FF2B5EF4-FFF2-40B4-BE49-F238E27FC236}">
                <a16:creationId xmlns:a16="http://schemas.microsoft.com/office/drawing/2014/main" id="{94BDFCF1-AD5F-F491-4F76-9E821A6B7B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276059"/>
            <a:ext cx="7704000" cy="827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kern="1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DBaaS </a:t>
            </a:r>
            <a:r>
              <a:rPr lang="en-US" kern="100" dirty="0" err="1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rešenja</a:t>
            </a:r>
            <a:r>
              <a:rPr lang="en-US" kern="1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za MSSQL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43E5B11-8B27-8E0B-45B7-0D7EAB9084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617" y="1399656"/>
            <a:ext cx="7704001" cy="3102770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Database-as-a-Service (DBaaS) je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softver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/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ili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servisi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koji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omogućavaju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korisnicima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da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postavljaju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rade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skaliraju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baze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bez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potrebe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za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podešavanjem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fizičkog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hardvera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instaliranjem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softvera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ili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konfigurisanjem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performansi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DBaaS je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servis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koji se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dodaje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bazi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kako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bi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pojednostavio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svakodnevne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zadatke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 Sa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automatizovanim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operacijama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jednim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klikom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za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pojednostavljenje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upravljanja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bazom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DBaaS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može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eliminisati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dosadne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dugotrajne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administrativne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zadatke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 </a:t>
            </a:r>
            <a:endParaRPr lang="en-GB" sz="1800" b="1" i="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659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82344" y="298453"/>
            <a:ext cx="8835884" cy="1053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1" algn="ctr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b="1" i="0" kern="100" dirty="0">
                <a:solidFill>
                  <a:srgbClr val="D9D9D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DBaaS </a:t>
            </a:r>
            <a:r>
              <a:rPr lang="en-US" b="1" i="0" kern="100" dirty="0" err="1">
                <a:solidFill>
                  <a:srgbClr val="D9D9D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rešenja</a:t>
            </a:r>
            <a:r>
              <a:rPr lang="en-US" b="1" i="0" kern="100" dirty="0">
                <a:solidFill>
                  <a:srgbClr val="D9D9D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za MSSQL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1" name="Google Shape;551;p39"/>
          <p:cNvSpPr/>
          <p:nvPr/>
        </p:nvSpPr>
        <p:spPr>
          <a:xfrm>
            <a:off x="648286" y="1282148"/>
            <a:ext cx="7704001" cy="3178511"/>
          </a:xfrm>
          <a:prstGeom prst="roundRect">
            <a:avLst>
              <a:gd name="adj" fmla="val 16667"/>
            </a:avLst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9"/>
          <p:cNvSpPr txBox="1"/>
          <p:nvPr/>
        </p:nvSpPr>
        <p:spPr>
          <a:xfrm>
            <a:off x="1110432" y="1434109"/>
            <a:ext cx="7114833" cy="276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Neke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od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ključnih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razlika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između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DBaaS-a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DBMS-a </a:t>
            </a:r>
            <a:r>
              <a:rPr lang="en-US" sz="1800" kern="1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su</a:t>
            </a:r>
            <a:r>
              <a:rPr lang="en-US" sz="1800" kern="1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285750" lvl="1" indent="-285750" algn="just">
              <a:lnSpc>
                <a:spcPct val="107000"/>
              </a:lnSpc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Servis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model</a:t>
            </a:r>
            <a:endParaRPr lang="en-US" sz="1800" kern="1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lvl="1" indent="-285750" algn="just">
              <a:lnSpc>
                <a:spcPct val="107000"/>
              </a:lnSpc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Upravljanje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infrastrukturom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endParaRPr lang="en-US" sz="1800" kern="1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lvl="1" indent="-285750" algn="just">
              <a:lnSpc>
                <a:spcPct val="107000"/>
              </a:lnSpc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Skalabilnost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endParaRPr lang="en-US" sz="1800" kern="1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lvl="1" indent="-285750" algn="just">
              <a:lnSpc>
                <a:spcPct val="107000"/>
              </a:lnSpc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Administracija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održavanje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</a:p>
          <a:p>
            <a:pPr marL="285750" lvl="1" indent="-285750" algn="just">
              <a:lnSpc>
                <a:spcPct val="107000"/>
              </a:lnSpc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Model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troškova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endParaRPr lang="en-US" sz="18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285750" lvl="1" indent="-285750" algn="just">
              <a:lnSpc>
                <a:spcPct val="107000"/>
              </a:lnSpc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Fleksibilnost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kontrola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endParaRPr lang="en-GB" sz="1800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8099886">
            <a:off x="8169259" y="2557431"/>
            <a:ext cx="523056" cy="52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39"/>
          <p:cNvGrpSpPr/>
          <p:nvPr/>
        </p:nvGrpSpPr>
        <p:grpSpPr>
          <a:xfrm rot="-5400000">
            <a:off x="-41162" y="691890"/>
            <a:ext cx="1156175" cy="369300"/>
            <a:chOff x="7777725" y="4404925"/>
            <a:chExt cx="1156175" cy="369300"/>
          </a:xfrm>
        </p:grpSpPr>
        <p:sp>
          <p:nvSpPr>
            <p:cNvPr id="590" name="Google Shape;590;p39"/>
            <p:cNvSpPr/>
            <p:nvPr/>
          </p:nvSpPr>
          <p:spPr>
            <a:xfrm>
              <a:off x="7779250" y="4523850"/>
              <a:ext cx="1150050" cy="250375"/>
            </a:xfrm>
            <a:custGeom>
              <a:avLst/>
              <a:gdLst/>
              <a:ahLst/>
              <a:cxnLst/>
              <a:rect l="l" t="t" r="r" b="b"/>
              <a:pathLst>
                <a:path w="46002" h="10015" extrusionOk="0">
                  <a:moveTo>
                    <a:pt x="46002" y="10015"/>
                  </a:moveTo>
                  <a:lnTo>
                    <a:pt x="26217" y="10015"/>
                  </a:lnTo>
                  <a:lnTo>
                    <a:pt x="16202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7777725" y="4404925"/>
              <a:ext cx="1150050" cy="254975"/>
            </a:xfrm>
            <a:custGeom>
              <a:avLst/>
              <a:gdLst/>
              <a:ahLst/>
              <a:cxnLst/>
              <a:rect l="l" t="t" r="r" b="b"/>
              <a:pathLst>
                <a:path w="46002" h="10199" extrusionOk="0">
                  <a:moveTo>
                    <a:pt x="46002" y="10199"/>
                  </a:moveTo>
                  <a:lnTo>
                    <a:pt x="27626" y="10199"/>
                  </a:lnTo>
                  <a:lnTo>
                    <a:pt x="17427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592" name="Google Shape;592;p39"/>
            <p:cNvCxnSpPr/>
            <p:nvPr/>
          </p:nvCxnSpPr>
          <p:spPr>
            <a:xfrm rot="10800000">
              <a:off x="8520500" y="4532413"/>
              <a:ext cx="413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272086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1"/>
          <p:cNvSpPr txBox="1">
            <a:spLocks noGrp="1"/>
          </p:cNvSpPr>
          <p:nvPr>
            <p:ph type="title"/>
          </p:nvPr>
        </p:nvSpPr>
        <p:spPr>
          <a:xfrm>
            <a:off x="658785" y="142226"/>
            <a:ext cx="7704000" cy="797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b="1" i="0" kern="100" dirty="0">
                <a:solidFill>
                  <a:srgbClr val="D9D9D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DBaaS </a:t>
            </a:r>
            <a:r>
              <a:rPr lang="en-US" b="1" i="0" kern="100" dirty="0" err="1">
                <a:solidFill>
                  <a:srgbClr val="D9D9D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rešenja</a:t>
            </a:r>
            <a:r>
              <a:rPr lang="en-US" b="1" i="0" kern="100" dirty="0">
                <a:solidFill>
                  <a:srgbClr val="D9D9D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za MSSQL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5" name="Google Shape;645;p41"/>
          <p:cNvSpPr/>
          <p:nvPr/>
        </p:nvSpPr>
        <p:spPr>
          <a:xfrm>
            <a:off x="1262268" y="1920883"/>
            <a:ext cx="6669156" cy="2497742"/>
          </a:xfrm>
          <a:prstGeom prst="rect">
            <a:avLst/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en-GB" sz="12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8" name="Google Shape;658;p41"/>
          <p:cNvPicPr preferRelativeResize="0"/>
          <p:nvPr/>
        </p:nvPicPr>
        <p:blipFill rotWithShape="1">
          <a:blip r:embed="rId3">
            <a:alphaModFix amt="40000"/>
          </a:blip>
          <a:srcRect t="46586"/>
          <a:stretch/>
        </p:blipFill>
        <p:spPr>
          <a:xfrm rot="5400000">
            <a:off x="8105537" y="2445687"/>
            <a:ext cx="1367199" cy="730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41"/>
          <p:cNvGrpSpPr/>
          <p:nvPr/>
        </p:nvGrpSpPr>
        <p:grpSpPr>
          <a:xfrm rot="5400000">
            <a:off x="426105" y="445028"/>
            <a:ext cx="328561" cy="328561"/>
            <a:chOff x="2040096" y="423669"/>
            <a:chExt cx="328561" cy="328561"/>
          </a:xfrm>
        </p:grpSpPr>
        <p:sp>
          <p:nvSpPr>
            <p:cNvPr id="660" name="Google Shape;660;p41"/>
            <p:cNvSpPr/>
            <p:nvPr/>
          </p:nvSpPr>
          <p:spPr>
            <a:xfrm rot="-2700000">
              <a:off x="2060130" y="63546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1" name="Google Shape;661;p41"/>
            <p:cNvSpPr/>
            <p:nvPr/>
          </p:nvSpPr>
          <p:spPr>
            <a:xfrm rot="-2700000">
              <a:off x="2156011" y="53958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2" name="Google Shape;662;p41"/>
            <p:cNvSpPr/>
            <p:nvPr/>
          </p:nvSpPr>
          <p:spPr>
            <a:xfrm rot="-2700000">
              <a:off x="2251891" y="443703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63" name="Google Shape;663;p41"/>
          <p:cNvGrpSpPr/>
          <p:nvPr/>
        </p:nvGrpSpPr>
        <p:grpSpPr>
          <a:xfrm>
            <a:off x="4290882" y="4603851"/>
            <a:ext cx="562255" cy="250159"/>
            <a:chOff x="5919913" y="4443375"/>
            <a:chExt cx="1066089" cy="474325"/>
          </a:xfrm>
        </p:grpSpPr>
        <p:sp>
          <p:nvSpPr>
            <p:cNvPr id="664" name="Google Shape;664;p41"/>
            <p:cNvSpPr/>
            <p:nvPr/>
          </p:nvSpPr>
          <p:spPr>
            <a:xfrm>
              <a:off x="5919913" y="4443375"/>
              <a:ext cx="1066089" cy="474317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6019849" y="4532301"/>
              <a:ext cx="866236" cy="385400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" name="Google Shape;557;p39">
            <a:extLst>
              <a:ext uri="{FF2B5EF4-FFF2-40B4-BE49-F238E27FC236}">
                <a16:creationId xmlns:a16="http://schemas.microsoft.com/office/drawing/2014/main" id="{194153B7-5B61-BE21-8E04-28A49EEDACB6}"/>
              </a:ext>
            </a:extLst>
          </p:cNvPr>
          <p:cNvSpPr txBox="1"/>
          <p:nvPr/>
        </p:nvSpPr>
        <p:spPr>
          <a:xfrm>
            <a:off x="884583" y="1184372"/>
            <a:ext cx="7613374" cy="885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Clr>
                <a:schemeClr val="tx1">
                  <a:lumMod val="85000"/>
                </a:schemeClr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Postoji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nekoliko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ubedljivih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razloga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da se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organizacija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odluči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korišćenje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DBaaS-a (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baza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kao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usluga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). Evo pet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ključnih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prednosti</a:t>
            </a:r>
            <a:r>
              <a:rPr lang="en-GB" sz="1800" kern="1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r>
              <a:rPr lang="en-GB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endParaRPr lang="en-GB" sz="1900" b="1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sp>
        <p:nvSpPr>
          <p:cNvPr id="2" name="Google Shape;557;p39">
            <a:extLst>
              <a:ext uri="{FF2B5EF4-FFF2-40B4-BE49-F238E27FC236}">
                <a16:creationId xmlns:a16="http://schemas.microsoft.com/office/drawing/2014/main" id="{A27A0025-1310-8877-E1AC-DC99D75FE9B3}"/>
              </a:ext>
            </a:extLst>
          </p:cNvPr>
          <p:cNvSpPr txBox="1"/>
          <p:nvPr/>
        </p:nvSpPr>
        <p:spPr>
          <a:xfrm>
            <a:off x="1473794" y="2184097"/>
            <a:ext cx="7542160" cy="1650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Clr>
                <a:schemeClr val="tx1">
                  <a:lumMod val="85000"/>
                </a:schemeClr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Operacije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upravljanja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jednim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klikom</a:t>
            </a:r>
            <a:endParaRPr lang="en-US" sz="18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285750" indent="-285750" algn="just">
              <a:buClr>
                <a:schemeClr val="tx1">
                  <a:lumMod val="85000"/>
                </a:schemeClr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Skaliranje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u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skladu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poslovnim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potrebama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 </a:t>
            </a:r>
          </a:p>
          <a:p>
            <a:pPr marL="285750" indent="-285750" algn="just">
              <a:buClr>
                <a:schemeClr val="tx1">
                  <a:lumMod val="85000"/>
                </a:schemeClr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Zaštitita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endParaRPr lang="en-US" sz="18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285750" indent="-285750" algn="just">
              <a:buClr>
                <a:schemeClr val="tx1">
                  <a:lumMod val="85000"/>
                </a:schemeClr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Povećanje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operativne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efikasnosti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endParaRPr lang="en-US" sz="18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285750" indent="-285750" algn="just">
              <a:buClr>
                <a:schemeClr val="tx1">
                  <a:lumMod val="85000"/>
                </a:schemeClr>
              </a:buClr>
              <a:buSzPct val="90000"/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Povećanje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produktivnost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endParaRPr lang="en-GB" sz="1900" b="1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202203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1"/>
          <p:cNvSpPr txBox="1">
            <a:spLocks noGrp="1"/>
          </p:cNvSpPr>
          <p:nvPr>
            <p:ph type="title"/>
          </p:nvPr>
        </p:nvSpPr>
        <p:spPr>
          <a:xfrm>
            <a:off x="658785" y="142226"/>
            <a:ext cx="7704000" cy="797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Google Cloud SQL</a:t>
            </a:r>
            <a:endParaRPr lang="en-GB" b="1" kern="100" dirty="0">
              <a:solidFill>
                <a:schemeClr val="tx1">
                  <a:lumMod val="85000"/>
                </a:schemeClr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5" name="Google Shape;645;p41"/>
          <p:cNvSpPr/>
          <p:nvPr/>
        </p:nvSpPr>
        <p:spPr>
          <a:xfrm>
            <a:off x="658785" y="1431235"/>
            <a:ext cx="7704000" cy="2987390"/>
          </a:xfrm>
          <a:prstGeom prst="rect">
            <a:avLst/>
          </a:prstGeom>
          <a:solidFill>
            <a:srgbClr val="191919">
              <a:alpha val="201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en-GB" sz="12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8" name="Google Shape;658;p41"/>
          <p:cNvPicPr preferRelativeResize="0"/>
          <p:nvPr/>
        </p:nvPicPr>
        <p:blipFill rotWithShape="1">
          <a:blip r:embed="rId3">
            <a:alphaModFix amt="40000"/>
          </a:blip>
          <a:srcRect t="46586"/>
          <a:stretch/>
        </p:blipFill>
        <p:spPr>
          <a:xfrm rot="5400000">
            <a:off x="8105537" y="2445687"/>
            <a:ext cx="1367199" cy="730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41"/>
          <p:cNvGrpSpPr/>
          <p:nvPr/>
        </p:nvGrpSpPr>
        <p:grpSpPr>
          <a:xfrm rot="5400000">
            <a:off x="426105" y="445028"/>
            <a:ext cx="328561" cy="328561"/>
            <a:chOff x="2040096" y="423669"/>
            <a:chExt cx="328561" cy="328561"/>
          </a:xfrm>
        </p:grpSpPr>
        <p:sp>
          <p:nvSpPr>
            <p:cNvPr id="660" name="Google Shape;660;p41"/>
            <p:cNvSpPr/>
            <p:nvPr/>
          </p:nvSpPr>
          <p:spPr>
            <a:xfrm rot="-2700000">
              <a:off x="2060130" y="63546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1" name="Google Shape;661;p41"/>
            <p:cNvSpPr/>
            <p:nvPr/>
          </p:nvSpPr>
          <p:spPr>
            <a:xfrm rot="-2700000">
              <a:off x="2156011" y="539584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2" name="Google Shape;662;p41"/>
            <p:cNvSpPr/>
            <p:nvPr/>
          </p:nvSpPr>
          <p:spPr>
            <a:xfrm rot="-2700000">
              <a:off x="2251891" y="443703"/>
              <a:ext cx="96732" cy="9673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63" name="Google Shape;663;p41"/>
          <p:cNvGrpSpPr/>
          <p:nvPr/>
        </p:nvGrpSpPr>
        <p:grpSpPr>
          <a:xfrm>
            <a:off x="4290882" y="4603851"/>
            <a:ext cx="562255" cy="250159"/>
            <a:chOff x="5919913" y="4443375"/>
            <a:chExt cx="1066089" cy="474325"/>
          </a:xfrm>
        </p:grpSpPr>
        <p:sp>
          <p:nvSpPr>
            <p:cNvPr id="664" name="Google Shape;664;p41"/>
            <p:cNvSpPr/>
            <p:nvPr/>
          </p:nvSpPr>
          <p:spPr>
            <a:xfrm>
              <a:off x="5919913" y="4443375"/>
              <a:ext cx="1066089" cy="474317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6019849" y="4532301"/>
              <a:ext cx="866236" cy="385400"/>
            </a:xfrm>
            <a:custGeom>
              <a:avLst/>
              <a:gdLst/>
              <a:ahLst/>
              <a:cxnLst/>
              <a:rect l="l" t="t" r="r" b="b"/>
              <a:pathLst>
                <a:path w="50057" h="22271" extrusionOk="0">
                  <a:moveTo>
                    <a:pt x="0" y="22271"/>
                  </a:moveTo>
                  <a:lnTo>
                    <a:pt x="0" y="7497"/>
                  </a:lnTo>
                  <a:lnTo>
                    <a:pt x="7498" y="0"/>
                  </a:lnTo>
                  <a:lnTo>
                    <a:pt x="37487" y="0"/>
                  </a:lnTo>
                  <a:lnTo>
                    <a:pt x="50057" y="12570"/>
                  </a:lnTo>
                  <a:lnTo>
                    <a:pt x="50057" y="22051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" name="Google Shape;557;p39">
            <a:extLst>
              <a:ext uri="{FF2B5EF4-FFF2-40B4-BE49-F238E27FC236}">
                <a16:creationId xmlns:a16="http://schemas.microsoft.com/office/drawing/2014/main" id="{194153B7-5B61-BE21-8E04-28A49EEDACB6}"/>
              </a:ext>
            </a:extLst>
          </p:cNvPr>
          <p:cNvSpPr txBox="1"/>
          <p:nvPr/>
        </p:nvSpPr>
        <p:spPr>
          <a:xfrm>
            <a:off x="923832" y="1751493"/>
            <a:ext cx="7173905" cy="2525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Google Cloud se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sastoji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od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skupa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fizičkih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resursa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kao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što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su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računari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hard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diskovi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virtuelnih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resursa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kao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što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su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virtuelne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mašine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(VM), koji se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nalaze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u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centrima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širom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sveta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 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Svaka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lokacija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centra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podataka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je u </a:t>
            </a:r>
            <a:r>
              <a:rPr lang="en-US" sz="1600" i="1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regionu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 </a:t>
            </a:r>
            <a:endParaRPr lang="en-US" sz="16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Svaki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region je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skup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zona,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koje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su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izolovane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jedna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od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druge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unutar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regiona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 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Svaka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zona je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identifikovana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imenom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koje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kombinuje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identifikator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slova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sa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imenom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regiona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 Na primer, zona a u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regionu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istočne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Azije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se </a:t>
            </a:r>
            <a:r>
              <a:rPr lang="en-US" sz="160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zove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asia-east1-a.</a:t>
            </a:r>
            <a:endParaRPr lang="en-US" sz="1600" kern="1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</a:schemeClr>
              </a:buClr>
              <a:buFont typeface="Wingdings" panose="05000000000000000000" pitchFamily="2" charset="2"/>
              <a:buChar char="q"/>
            </a:pPr>
            <a:endParaRPr lang="en-GB" sz="1600" kern="100" dirty="0">
              <a:solidFill>
                <a:schemeClr val="tx1">
                  <a:lumMod val="8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27128"/>
      </p:ext>
    </p:extLst>
  </p:cSld>
  <p:clrMapOvr>
    <a:masterClrMapping/>
  </p:clrMapOvr>
</p:sld>
</file>

<file path=ppt/theme/theme1.xml><?xml version="1.0" encoding="utf-8"?>
<a:theme xmlns:a="http://schemas.openxmlformats.org/drawingml/2006/main" name="Software Project Pitch Deck by Slidesgo">
  <a:themeElements>
    <a:clrScheme name="Simple Light">
      <a:dk1>
        <a:srgbClr val="FFFFFF"/>
      </a:dk1>
      <a:lt1>
        <a:srgbClr val="B12AC7"/>
      </a:lt1>
      <a:dk2>
        <a:srgbClr val="1A237E"/>
      </a:dk2>
      <a:lt2>
        <a:srgbClr val="0396D8"/>
      </a:lt2>
      <a:accent1>
        <a:srgbClr val="1851A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5016</TotalTime>
  <Words>2179</Words>
  <Application>Microsoft Office PowerPoint</Application>
  <PresentationFormat>On-screen Show (16:9)</PresentationFormat>
  <Paragraphs>149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Times New Roman</vt:lpstr>
      <vt:lpstr>Symbol</vt:lpstr>
      <vt:lpstr>Courier New</vt:lpstr>
      <vt:lpstr>Open Sans</vt:lpstr>
      <vt:lpstr>Aptos Display</vt:lpstr>
      <vt:lpstr>Arial</vt:lpstr>
      <vt:lpstr>Aptos</vt:lpstr>
      <vt:lpstr>DM Sans</vt:lpstr>
      <vt:lpstr>Open Sans Light</vt:lpstr>
      <vt:lpstr>Wingdings</vt:lpstr>
      <vt:lpstr>Software Project Pitch Deck by Slidesgo</vt:lpstr>
      <vt:lpstr>Cloud baze podataka i Database-as-a-service rešenja kod MS SQL-a</vt:lpstr>
      <vt:lpstr>Uvod</vt:lpstr>
      <vt:lpstr>Cloud baze podataka</vt:lpstr>
      <vt:lpstr>Cloud baze podataka</vt:lpstr>
      <vt:lpstr>Cloud baze podataka</vt:lpstr>
      <vt:lpstr>DBaaS rešenja za MSSQL</vt:lpstr>
      <vt:lpstr>DBaaS rešenja za MSSQL</vt:lpstr>
      <vt:lpstr>DBaaS rešenja za MSSQL</vt:lpstr>
      <vt:lpstr>Google Cloud SQL</vt:lpstr>
      <vt:lpstr>Google Cloud SQL</vt:lpstr>
      <vt:lpstr>Google Cloud SQL</vt:lpstr>
      <vt:lpstr>Načini interakcije sa uslugama</vt:lpstr>
      <vt:lpstr>Načini interakcije sa uslugama</vt:lpstr>
      <vt:lpstr>Načini interakcije sa uslugama</vt:lpstr>
      <vt:lpstr>Kreiranje instance</vt:lpstr>
      <vt:lpstr>Kreiranje instance</vt:lpstr>
      <vt:lpstr>Pregled kreiranih instanci</vt:lpstr>
      <vt:lpstr>Dostupnost instance</vt:lpstr>
      <vt:lpstr>Autorizovanje i Autentifikacija</vt:lpstr>
      <vt:lpstr>Povezivanje na instancu pomoću SSMS-a</vt:lpstr>
      <vt:lpstr>Kreiranje baze podataka</vt:lpstr>
      <vt:lpstr>Backup</vt:lpstr>
      <vt:lpstr>Kreiranje backup-a</vt:lpstr>
      <vt:lpstr>Backup</vt:lpstr>
      <vt:lpstr>HA konfiguracije</vt:lpstr>
      <vt:lpstr>Failover</vt:lpstr>
      <vt:lpstr>Cloud Logging </vt:lpstr>
      <vt:lpstr>Praćenje CPU-a i memorije</vt:lpstr>
      <vt:lpstr>Azure SQL Database</vt:lpstr>
      <vt:lpstr>Azure SQL Database</vt:lpstr>
      <vt:lpstr>Azure SQL Database</vt:lpstr>
      <vt:lpstr>Amazon RDS</vt:lpstr>
      <vt:lpstr>DB instance</vt:lpstr>
      <vt:lpstr>Amazon RDS vrste skladištenja</vt:lpstr>
      <vt:lpstr>Zaključak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Neo4j</dc:title>
  <dc:creator>Katarina Maksimovic</dc:creator>
  <cp:lastModifiedBy>Katarina Maksimovic</cp:lastModifiedBy>
  <cp:revision>50</cp:revision>
  <dcterms:modified xsi:type="dcterms:W3CDTF">2024-06-29T14:58:18Z</dcterms:modified>
</cp:coreProperties>
</file>